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61" r:id="rId5"/>
    <p:sldId id="259" r:id="rId6"/>
    <p:sldId id="331" r:id="rId7"/>
    <p:sldId id="297" r:id="rId8"/>
    <p:sldId id="298" r:id="rId9"/>
    <p:sldId id="323" r:id="rId10"/>
    <p:sldId id="439" r:id="rId11"/>
    <p:sldId id="529" r:id="rId12"/>
    <p:sldId id="325" r:id="rId13"/>
    <p:sldId id="402" r:id="rId14"/>
    <p:sldId id="328" r:id="rId15"/>
    <p:sldId id="329" r:id="rId16"/>
    <p:sldId id="463" r:id="rId17"/>
    <p:sldId id="335" r:id="rId18"/>
    <p:sldId id="336" r:id="rId19"/>
    <p:sldId id="332" r:id="rId20"/>
    <p:sldId id="426" r:id="rId21"/>
    <p:sldId id="428" r:id="rId22"/>
    <p:sldId id="556" r:id="rId23"/>
    <p:sldId id="427" r:id="rId24"/>
    <p:sldId id="429" r:id="rId25"/>
    <p:sldId id="340" r:id="rId26"/>
    <p:sldId id="475" r:id="rId27"/>
    <p:sldId id="471" r:id="rId28"/>
    <p:sldId id="472" r:id="rId29"/>
    <p:sldId id="474" r:id="rId30"/>
    <p:sldId id="342" r:id="rId31"/>
    <p:sldId id="343" r:id="rId32"/>
    <p:sldId id="373" r:id="rId33"/>
    <p:sldId id="431" r:id="rId34"/>
    <p:sldId id="430" r:id="rId35"/>
    <p:sldId id="275" r:id="rId36"/>
    <p:sldId id="283"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65" d="100"/>
          <a:sy n="65" d="100"/>
        </p:scale>
        <p:origin x="-918" y="-114"/>
      </p:cViewPr>
      <p:guideLst>
        <p:guide orient="horz" pos="2102"/>
        <p:guide pos="38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FCEC7-546E-4895-ADC8-345EC27F8B1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DEF95-539E-4F05-B21D-1F4BB6BFE07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8DEF95-539E-4F05-B21D-1F4BB6BFE07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8DEF95-539E-4F05-B21D-1F4BB6BFE07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8DEF95-539E-4F05-B21D-1F4BB6BFE07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8DEF95-539E-4F05-B21D-1F4BB6BFE07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8DEF95-539E-4F05-B21D-1F4BB6BFE07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8DEF95-539E-4F05-B21D-1F4BB6BFE07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8DEF95-539E-4F05-B21D-1F4BB6BFE07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8DEF95-539E-4F05-B21D-1F4BB6BFE07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8DEF95-539E-4F05-B21D-1F4BB6BFE07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8DEF95-539E-4F05-B21D-1F4BB6BFE07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8DEF95-539E-4F05-B21D-1F4BB6BFE07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8DEF95-539E-4F05-B21D-1F4BB6BFE07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8DEF95-539E-4F05-B21D-1F4BB6BFE07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C28FB75E-6EF7-40DB-AAED-40AE75DADA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4859A0-058F-4F86-9BF6-0D52FAEE992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28FB75E-6EF7-40DB-AAED-40AE75DADA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4859A0-058F-4F86-9BF6-0D52FAEE992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28FB75E-6EF7-40DB-AAED-40AE75DADA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4859A0-058F-4F86-9BF6-0D52FAEE992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28FB75E-6EF7-40DB-AAED-40AE75DADA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4859A0-058F-4F86-9BF6-0D52FAEE992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28FB75E-6EF7-40DB-AAED-40AE75DADA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4859A0-058F-4F86-9BF6-0D52FAEE992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28FB75E-6EF7-40DB-AAED-40AE75DADA6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4859A0-058F-4F86-9BF6-0D52FAEE992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28FB75E-6EF7-40DB-AAED-40AE75DADA6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A4859A0-058F-4F86-9BF6-0D52FAEE992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28FB75E-6EF7-40DB-AAED-40AE75DADA6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A4859A0-058F-4F86-9BF6-0D52FAEE992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28FB75E-6EF7-40DB-AAED-40AE75DADA6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A4859A0-058F-4F86-9BF6-0D52FAEE992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28FB75E-6EF7-40DB-AAED-40AE75DADA6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4859A0-058F-4F86-9BF6-0D52FAEE992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28FB75E-6EF7-40DB-AAED-40AE75DADA6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4859A0-058F-4F86-9BF6-0D52FAEE992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FB75E-6EF7-40DB-AAED-40AE75DADA6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859A0-058F-4F86-9BF6-0D52FAEE992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399"/>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microsoft.com/office/2007/relationships/hdphoto" Target="../media/image13.wdp"/><Relationship Id="rId6" Type="http://schemas.openxmlformats.org/officeDocument/2006/relationships/image" Target="../media/image12.png"/><Relationship Id="rId5" Type="http://schemas.microsoft.com/office/2007/relationships/hdphoto" Target="../media/image11.wdp"/><Relationship Id="rId4" Type="http://schemas.openxmlformats.org/officeDocument/2006/relationships/image" Target="../media/image10.png"/><Relationship Id="rId3" Type="http://schemas.microsoft.com/office/2007/relationships/hdphoto" Target="../media/image9.wdp"/><Relationship Id="rId2" Type="http://schemas.openxmlformats.org/officeDocument/2006/relationships/image" Target="../media/image8.png"/><Relationship Id="rId11" Type="http://schemas.openxmlformats.org/officeDocument/2006/relationships/slideLayout" Target="../slideLayouts/slideLayout7.xml"/><Relationship Id="rId10" Type="http://schemas.openxmlformats.org/officeDocument/2006/relationships/image" Target="../media/image7.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788" y="-1"/>
            <a:ext cx="12185094" cy="6858001"/>
          </a:xfrm>
          <a:prstGeom prst="rect">
            <a:avLst/>
          </a:prstGeom>
        </p:spPr>
      </p:pic>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273290" y="0"/>
            <a:ext cx="4811395" cy="4600575"/>
          </a:xfrm>
          <a:prstGeom prst="rect">
            <a:avLst/>
          </a:prstGeom>
        </p:spPr>
      </p:pic>
      <p:sp>
        <p:nvSpPr>
          <p:cNvPr id="7" name="文本框 6"/>
          <p:cNvSpPr txBox="1"/>
          <p:nvPr/>
        </p:nvSpPr>
        <p:spPr>
          <a:xfrm>
            <a:off x="518795" y="2465705"/>
            <a:ext cx="6545580" cy="1835150"/>
          </a:xfrm>
          <a:prstGeom prst="rect">
            <a:avLst/>
          </a:prstGeom>
          <a:noFill/>
        </p:spPr>
        <p:txBody>
          <a:bodyPr wrap="square" rtlCol="0">
            <a:spAutoFit/>
          </a:bodyPr>
          <a:lstStyle/>
          <a:p>
            <a:pPr algn="ctr">
              <a:lnSpc>
                <a:spcPct val="105000"/>
              </a:lnSpc>
              <a:spcBef>
                <a:spcPts val="0"/>
              </a:spcBef>
              <a:spcAft>
                <a:spcPts val="0"/>
              </a:spcAft>
            </a:pPr>
            <a:r>
              <a:rPr lang="zh-CN" altLang="en-US" sz="5400" b="1" dirty="0">
                <a:solidFill>
                  <a:schemeClr val="tx1"/>
                </a:solidFill>
                <a:effectLst>
                  <a:glow rad="63500">
                    <a:schemeClr val="accent2">
                      <a:satMod val="175000"/>
                      <a:alpha val="40000"/>
                    </a:schemeClr>
                  </a:glow>
                  <a:innerShdw blurRad="63500" dist="50800" dir="18900000">
                    <a:prstClr val="black">
                      <a:alpha val="50000"/>
                    </a:prstClr>
                  </a:innerShdw>
                </a:effectLst>
                <a:latin typeface="黑体" panose="02010609060101010101" pitchFamily="2" charset="-122"/>
                <a:ea typeface="黑体" panose="02010609060101010101" pitchFamily="2" charset="-122"/>
                <a:cs typeface="+mn-ea"/>
                <a:sym typeface="+mn-lt"/>
              </a:rPr>
              <a:t>宁夏科技成果评价及登记培训</a:t>
            </a:r>
            <a:endParaRPr lang="zh-CN" altLang="en-US" sz="5400" b="1" dirty="0">
              <a:solidFill>
                <a:schemeClr val="tx1"/>
              </a:solidFill>
              <a:effectLst>
                <a:glow rad="63500">
                  <a:schemeClr val="accent2">
                    <a:satMod val="175000"/>
                    <a:alpha val="40000"/>
                  </a:schemeClr>
                </a:glow>
                <a:innerShdw blurRad="63500" dist="50800" dir="18900000">
                  <a:prstClr val="black">
                    <a:alpha val="50000"/>
                  </a:prstClr>
                </a:innerShdw>
              </a:effectLst>
              <a:latin typeface="黑体" panose="02010609060101010101" pitchFamily="2" charset="-122"/>
              <a:ea typeface="黑体" panose="02010609060101010101" pitchFamily="2" charset="-122"/>
              <a:cs typeface="+mn-ea"/>
              <a:sym typeface="+mn-lt"/>
            </a:endParaRPr>
          </a:p>
        </p:txBody>
      </p:sp>
      <p:sp>
        <p:nvSpPr>
          <p:cNvPr id="11" name="文本框 10"/>
          <p:cNvSpPr txBox="1"/>
          <p:nvPr/>
        </p:nvSpPr>
        <p:spPr>
          <a:xfrm>
            <a:off x="6216651" y="5050889"/>
            <a:ext cx="4764144" cy="1476375"/>
          </a:xfrm>
          <a:prstGeom prst="rect">
            <a:avLst/>
          </a:prstGeom>
          <a:noFill/>
        </p:spPr>
        <p:txBody>
          <a:bodyPr wrap="square" rtlCol="0">
            <a:spAutoFit/>
          </a:bodyPr>
          <a:lstStyle/>
          <a:p>
            <a:pPr algn="ctr">
              <a:lnSpc>
                <a:spcPct val="150000"/>
              </a:lnSpc>
            </a:pPr>
            <a:r>
              <a:rPr lang="zh-CN" altLang="en-US" sz="2000"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sym typeface="+mn-lt"/>
              </a:rPr>
              <a:t>宁夏科技发展战略和信息研究所</a:t>
            </a:r>
            <a:endParaRPr lang="zh-CN" altLang="en-US" sz="2000"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sym typeface="+mn-lt"/>
            </a:endParaRPr>
          </a:p>
          <a:p>
            <a:pPr algn="ctr">
              <a:lnSpc>
                <a:spcPct val="150000"/>
              </a:lnSpc>
            </a:pPr>
            <a:r>
              <a:rPr lang="zh-CN" altLang="en-US" sz="2000"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sym typeface="+mn-lt"/>
              </a:rPr>
              <a:t>宁夏科技咨询评估中心</a:t>
            </a:r>
            <a:endParaRPr lang="zh-CN" altLang="en-US" sz="2000"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sym typeface="+mn-lt"/>
            </a:endParaRPr>
          </a:p>
          <a:p>
            <a:pPr algn="ctr">
              <a:lnSpc>
                <a:spcPct val="150000"/>
              </a:lnSpc>
            </a:pPr>
            <a:r>
              <a:rPr lang="zh-CN" altLang="en-US" sz="2000"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sym typeface="+mn-lt"/>
              </a:rPr>
              <a:t>二零一九年十月</a:t>
            </a:r>
            <a:endParaRPr lang="zh-CN" altLang="en-US" sz="2000"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636" y="10160"/>
            <a:ext cx="12185094" cy="6858001"/>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31356" y="324576"/>
            <a:ext cx="2550108" cy="2540024"/>
          </a:xfrm>
          <a:prstGeom prst="rect">
            <a:avLst/>
          </a:prstGeom>
        </p:spPr>
      </p:pic>
      <p:sp>
        <p:nvSpPr>
          <p:cNvPr id="26" name="矩形 25"/>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535430" y="2185670"/>
            <a:ext cx="8562975" cy="4246245"/>
          </a:xfrm>
          <a:prstGeom prst="rect">
            <a:avLst/>
          </a:prstGeom>
          <a:noFill/>
        </p:spPr>
        <p:txBody>
          <a:bodyPr wrap="square" rtlCol="0">
            <a:spAutoFit/>
          </a:bodyPr>
          <a:lstStyle/>
          <a:p>
            <a:pPr marL="342900" indent="-342900">
              <a:lnSpc>
                <a:spcPct val="150000"/>
              </a:lnSpc>
              <a:buFont typeface="Wingdings" panose="05000000000000000000" charset="0"/>
              <a:buChar char="l"/>
            </a:pPr>
            <a:r>
              <a:rPr lang="zh-CN" altLang="en-US" sz="2000" b="1" dirty="0">
                <a:solidFill>
                  <a:srgbClr val="000000"/>
                </a:solidFill>
                <a:latin typeface="黑体" panose="02010609060101010101" pitchFamily="2" charset="-122"/>
                <a:ea typeface="黑体" panose="02010609060101010101" pitchFamily="2" charset="-122"/>
                <a:cs typeface="+mn-ea"/>
                <a:sym typeface="+mn-lt"/>
              </a:rPr>
              <a:t>应用技术成果：</a:t>
            </a:r>
            <a:r>
              <a:rPr lang="zh-CN" altLang="en-US" sz="2000" dirty="0">
                <a:solidFill>
                  <a:srgbClr val="000000"/>
                </a:solidFill>
                <a:latin typeface="黑体" panose="02010609060101010101" pitchFamily="2" charset="-122"/>
                <a:ea typeface="黑体" panose="02010609060101010101" pitchFamily="2" charset="-122"/>
                <a:cs typeface="+mn-ea"/>
                <a:sym typeface="+mn-lt"/>
              </a:rPr>
              <a:t>主要包括为提高生产力而进行的科学研究、技术开发、后续试验和应用推广所产生的具有实用价值的新方法、新技术、新产品、新品种和新工艺等。</a:t>
            </a:r>
            <a:endParaRPr lang="zh-CN" altLang="en-US" sz="2000" dirty="0">
              <a:solidFill>
                <a:srgbClr val="000000"/>
              </a:solidFill>
              <a:latin typeface="黑体" panose="02010609060101010101" pitchFamily="2" charset="-122"/>
              <a:ea typeface="黑体" panose="02010609060101010101" pitchFamily="2" charset="-122"/>
              <a:cs typeface="+mn-ea"/>
              <a:sym typeface="+mn-lt"/>
            </a:endParaRPr>
          </a:p>
          <a:p>
            <a:pPr marL="342900" indent="-342900">
              <a:lnSpc>
                <a:spcPct val="150000"/>
              </a:lnSpc>
              <a:buFont typeface="Wingdings" panose="05000000000000000000" charset="0"/>
              <a:buChar char="l"/>
            </a:pPr>
            <a:r>
              <a:rPr lang="zh-CN" altLang="en-US" sz="2000" b="1" dirty="0">
                <a:solidFill>
                  <a:srgbClr val="000000"/>
                </a:solidFill>
                <a:latin typeface="黑体" panose="02010609060101010101" pitchFamily="2" charset="-122"/>
                <a:ea typeface="黑体" panose="02010609060101010101" pitchFamily="2" charset="-122"/>
                <a:cs typeface="+mn-ea"/>
                <a:sym typeface="+mn-lt"/>
              </a:rPr>
              <a:t>基础理论成果(</a:t>
            </a:r>
            <a:r>
              <a:rPr lang="zh-CN" altLang="en-US" sz="2000" b="1" dirty="0">
                <a:solidFill>
                  <a:srgbClr val="000000"/>
                </a:solidFill>
                <a:latin typeface="黑体" panose="02010609060101010101" pitchFamily="2" charset="-122"/>
                <a:ea typeface="黑体" panose="02010609060101010101" pitchFamily="2" charset="-122"/>
                <a:cs typeface="+mn-ea"/>
                <a:sym typeface="+mn-ea"/>
              </a:rPr>
              <a:t>社会公益类科技成果)</a:t>
            </a:r>
            <a:r>
              <a:rPr lang="zh-CN" altLang="en-US" sz="2000" b="1" dirty="0">
                <a:solidFill>
                  <a:srgbClr val="000000"/>
                </a:solidFill>
                <a:latin typeface="黑体" panose="02010609060101010101" pitchFamily="2" charset="-122"/>
                <a:ea typeface="黑体" panose="02010609060101010101" pitchFamily="2" charset="-122"/>
                <a:cs typeface="+mn-ea"/>
                <a:sym typeface="+mn-lt"/>
              </a:rPr>
              <a:t>：</a:t>
            </a:r>
            <a:r>
              <a:rPr lang="zh-CN" altLang="en-US" sz="2000" dirty="0">
                <a:solidFill>
                  <a:srgbClr val="000000"/>
                </a:solidFill>
                <a:latin typeface="黑体" panose="02010609060101010101" pitchFamily="2" charset="-122"/>
                <a:ea typeface="黑体" panose="02010609060101010101" pitchFamily="2" charset="-122"/>
                <a:cs typeface="+mn-ea"/>
                <a:sym typeface="+mn-lt"/>
              </a:rPr>
              <a:t>是指发现并阐明自然现象、特征、规律及其内在联系的自然科学基础理论和应用基础理论研究的科技成果。成果形式包括学术论文、学术专著等。</a:t>
            </a:r>
            <a:endParaRPr lang="zh-CN" altLang="en-US" sz="2000" dirty="0">
              <a:solidFill>
                <a:srgbClr val="000000"/>
              </a:solidFill>
              <a:latin typeface="黑体" panose="02010609060101010101" pitchFamily="2" charset="-122"/>
              <a:ea typeface="黑体" panose="02010609060101010101" pitchFamily="2" charset="-122"/>
              <a:cs typeface="+mn-ea"/>
              <a:sym typeface="+mn-lt"/>
            </a:endParaRPr>
          </a:p>
          <a:p>
            <a:pPr marL="342900" indent="-342900">
              <a:lnSpc>
                <a:spcPct val="150000"/>
              </a:lnSpc>
              <a:buFont typeface="Wingdings" panose="05000000000000000000" charset="0"/>
              <a:buChar char="l"/>
            </a:pPr>
            <a:r>
              <a:rPr lang="zh-CN" altLang="en-US" sz="2000" b="1" dirty="0">
                <a:solidFill>
                  <a:srgbClr val="000000"/>
                </a:solidFill>
                <a:latin typeface="黑体" panose="02010609060101010101" pitchFamily="2" charset="-122"/>
                <a:ea typeface="黑体" panose="02010609060101010101" pitchFamily="2" charset="-122"/>
                <a:cs typeface="+mn-ea"/>
                <a:sym typeface="+mn-lt"/>
              </a:rPr>
              <a:t>软科学成果：</a:t>
            </a:r>
            <a:r>
              <a:rPr lang="zh-CN" altLang="en-US" sz="2000" dirty="0">
                <a:solidFill>
                  <a:srgbClr val="000000"/>
                </a:solidFill>
                <a:latin typeface="黑体" panose="02010609060101010101" pitchFamily="2" charset="-122"/>
                <a:ea typeface="黑体" panose="02010609060101010101" pitchFamily="2" charset="-122"/>
                <a:cs typeface="+mn-ea"/>
                <a:sym typeface="+mn-lt"/>
              </a:rPr>
              <a:t>是指为推动决策科学化和管理现代化，运用现代科学技术手段，所取得的为解决各种复杂自然现象和社会问题的方案。它包括发展战略、规划、预测、项目评价、可行性论证、对策分析管理方案等。</a:t>
            </a:r>
            <a:endParaRPr lang="zh-CN" altLang="en-US" sz="2000" dirty="0">
              <a:solidFill>
                <a:srgbClr val="000000"/>
              </a:solidFill>
              <a:latin typeface="黑体" panose="02010609060101010101" pitchFamily="2" charset="-122"/>
              <a:ea typeface="黑体" panose="02010609060101010101" pitchFamily="2" charset="-122"/>
              <a:cs typeface="+mn-ea"/>
              <a:sym typeface="+mn-lt"/>
            </a:endParaRPr>
          </a:p>
        </p:txBody>
      </p:sp>
      <p:sp>
        <p:nvSpPr>
          <p:cNvPr id="28" name="TextBox 12"/>
          <p:cNvSpPr txBox="1"/>
          <p:nvPr/>
        </p:nvSpPr>
        <p:spPr>
          <a:xfrm flipH="1">
            <a:off x="3625564" y="1412138"/>
            <a:ext cx="4084320" cy="645160"/>
          </a:xfrm>
          <a:prstGeom prst="rect">
            <a:avLst/>
          </a:prstGeom>
          <a:noFill/>
        </p:spPr>
        <p:txBody>
          <a:bodyPr wrap="square" rtlCol="0">
            <a:spAutoFit/>
          </a:bodyPr>
          <a:lstStyle/>
          <a:p>
            <a:pPr algn="dist"/>
            <a:r>
              <a:rPr lang="zh-CN" altLang="en-US" sz="3600" b="1" dirty="0" smtClean="0">
                <a:solidFill>
                  <a:srgbClr val="000000"/>
                </a:solidFill>
                <a:latin typeface="黑体" panose="02010609060101010101" pitchFamily="2" charset="-122"/>
                <a:ea typeface="黑体" panose="02010609060101010101" pitchFamily="2" charset="-122"/>
                <a:cs typeface="+mn-ea"/>
                <a:sym typeface="+mn-lt"/>
              </a:rPr>
              <a:t>成果分类</a:t>
            </a:r>
            <a:endParaRPr lang="zh-CN" altLang="en-US" sz="3600" b="1" dirty="0" smtClean="0">
              <a:solidFill>
                <a:srgbClr val="000000"/>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par>
                                <p:cTn id="12" presetID="42" presetClass="entr" presetSubtype="0" fill="hold" grpId="1"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096" y="0"/>
            <a:ext cx="12185094" cy="6858001"/>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31356" y="324576"/>
            <a:ext cx="2550108" cy="2540024"/>
          </a:xfrm>
          <a:prstGeom prst="rect">
            <a:avLst/>
          </a:prstGeom>
        </p:spPr>
      </p:pic>
      <p:sp>
        <p:nvSpPr>
          <p:cNvPr id="26" name="矩形 25"/>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TextBox 12"/>
          <p:cNvSpPr txBox="1"/>
          <p:nvPr/>
        </p:nvSpPr>
        <p:spPr>
          <a:xfrm flipH="1">
            <a:off x="3625564" y="1412138"/>
            <a:ext cx="4084320" cy="645160"/>
          </a:xfrm>
          <a:prstGeom prst="rect">
            <a:avLst/>
          </a:prstGeom>
          <a:noFill/>
        </p:spPr>
        <p:txBody>
          <a:bodyPr wrap="square" rtlCol="0">
            <a:spAutoFit/>
          </a:bodyPr>
          <a:lstStyle/>
          <a:p>
            <a:pPr algn="dist"/>
            <a:r>
              <a:rPr lang="zh-CN" altLang="en-US" sz="3600" b="1" dirty="0" smtClean="0">
                <a:solidFill>
                  <a:srgbClr val="000000"/>
                </a:solidFill>
                <a:latin typeface="黑体" panose="02010609060101010101" pitchFamily="2" charset="-122"/>
                <a:ea typeface="黑体" panose="02010609060101010101" pitchFamily="2" charset="-122"/>
                <a:cs typeface="+mn-ea"/>
                <a:sym typeface="+mn-lt"/>
              </a:rPr>
              <a:t>评价内容</a:t>
            </a:r>
            <a:endParaRPr lang="zh-CN" altLang="en-US" sz="3600" b="1"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37" name="文本框 36"/>
          <p:cNvSpPr txBox="1"/>
          <p:nvPr/>
        </p:nvSpPr>
        <p:spPr>
          <a:xfrm>
            <a:off x="2352040" y="2425700"/>
            <a:ext cx="7021195" cy="3969385"/>
          </a:xfrm>
          <a:prstGeom prst="rect">
            <a:avLst/>
          </a:prstGeom>
          <a:noFill/>
        </p:spPr>
        <p:txBody>
          <a:bodyPr wrap="square" rtlCol="0">
            <a:spAutoFit/>
          </a:bodyPr>
          <a:p>
            <a:pPr marL="514350" indent="-514350">
              <a:lnSpc>
                <a:spcPct val="150000"/>
              </a:lnSpc>
              <a:buFont typeface="+mj-lt"/>
              <a:buAutoNum type="arabicPeriod"/>
            </a:pPr>
            <a:r>
              <a:rPr lang="zh-CN" altLang="en-US" sz="2800" dirty="0">
                <a:solidFill>
                  <a:srgbClr val="000000"/>
                </a:solidFill>
                <a:latin typeface="黑体" panose="02010609060101010101" pitchFamily="2" charset="-122"/>
                <a:ea typeface="黑体" panose="02010609060101010101" pitchFamily="2" charset="-122"/>
                <a:cs typeface="+mn-ea"/>
                <a:sym typeface="+mn-lt"/>
              </a:rPr>
              <a:t>对项目的技术创新程度进行评价；</a:t>
            </a:r>
            <a:endParaRPr lang="zh-CN" altLang="en-US" sz="2800" dirty="0">
              <a:solidFill>
                <a:srgbClr val="000000"/>
              </a:solidFill>
              <a:latin typeface="黑体" panose="02010609060101010101" pitchFamily="2" charset="-122"/>
              <a:ea typeface="黑体" panose="02010609060101010101" pitchFamily="2" charset="-122"/>
              <a:cs typeface="+mn-ea"/>
              <a:sym typeface="+mn-lt"/>
            </a:endParaRPr>
          </a:p>
          <a:p>
            <a:pPr marL="514350" indent="-514350">
              <a:lnSpc>
                <a:spcPct val="150000"/>
              </a:lnSpc>
              <a:buFont typeface="+mj-lt"/>
              <a:buAutoNum type="arabicPeriod"/>
            </a:pPr>
            <a:r>
              <a:rPr lang="zh-CN" altLang="en-US" sz="2800" dirty="0">
                <a:solidFill>
                  <a:srgbClr val="000000"/>
                </a:solidFill>
                <a:latin typeface="黑体" panose="02010609060101010101" pitchFamily="2" charset="-122"/>
                <a:ea typeface="黑体" panose="02010609060101010101" pitchFamily="2" charset="-122"/>
                <a:cs typeface="+mn-ea"/>
              </a:rPr>
              <a:t>对项目技术指标的先进程度进行评价</a:t>
            </a:r>
            <a:r>
              <a:rPr lang="zh-CN" altLang="en-US" sz="2800" dirty="0">
                <a:solidFill>
                  <a:srgbClr val="000000"/>
                </a:solidFill>
                <a:latin typeface="黑体" panose="02010609060101010101" pitchFamily="2" charset="-122"/>
                <a:ea typeface="黑体" panose="02010609060101010101" pitchFamily="2" charset="-122"/>
                <a:cs typeface="+mn-ea"/>
                <a:sym typeface="+mn-ea"/>
              </a:rPr>
              <a:t>；</a:t>
            </a:r>
            <a:endParaRPr lang="zh-CN" altLang="en-US" sz="2800" dirty="0">
              <a:solidFill>
                <a:srgbClr val="000000"/>
              </a:solidFill>
              <a:latin typeface="黑体" panose="02010609060101010101" pitchFamily="2" charset="-122"/>
              <a:ea typeface="黑体" panose="02010609060101010101" pitchFamily="2" charset="-122"/>
              <a:cs typeface="+mn-ea"/>
              <a:sym typeface="+mn-ea"/>
            </a:endParaRPr>
          </a:p>
          <a:p>
            <a:pPr marL="514350" indent="-514350">
              <a:lnSpc>
                <a:spcPct val="150000"/>
              </a:lnSpc>
              <a:buFont typeface="+mj-lt"/>
              <a:buAutoNum type="arabicPeriod"/>
            </a:pPr>
            <a:r>
              <a:rPr lang="zh-CN" altLang="en-US" sz="2800" dirty="0">
                <a:solidFill>
                  <a:srgbClr val="000000"/>
                </a:solidFill>
                <a:latin typeface="黑体" panose="02010609060101010101" pitchFamily="2" charset="-122"/>
                <a:ea typeface="黑体" panose="02010609060101010101" pitchFamily="2" charset="-122"/>
                <a:cs typeface="+mn-ea"/>
                <a:sym typeface="+mn-lt"/>
              </a:rPr>
              <a:t>对项目的技术难度和复杂程度进行评价；</a:t>
            </a:r>
            <a:endParaRPr lang="zh-CN" altLang="en-US" sz="2800" dirty="0">
              <a:solidFill>
                <a:srgbClr val="000000"/>
              </a:solidFill>
              <a:latin typeface="黑体" panose="02010609060101010101" pitchFamily="2" charset="-122"/>
              <a:ea typeface="黑体" panose="02010609060101010101" pitchFamily="2" charset="-122"/>
              <a:cs typeface="+mn-ea"/>
              <a:sym typeface="+mn-lt"/>
            </a:endParaRPr>
          </a:p>
          <a:p>
            <a:pPr marL="514350" indent="-514350">
              <a:lnSpc>
                <a:spcPct val="150000"/>
              </a:lnSpc>
              <a:buFont typeface="+mj-lt"/>
              <a:buAutoNum type="arabicPeriod"/>
            </a:pPr>
            <a:r>
              <a:rPr lang="zh-CN" altLang="en-US" sz="2800" dirty="0">
                <a:solidFill>
                  <a:srgbClr val="000000"/>
                </a:solidFill>
                <a:latin typeface="黑体" panose="02010609060101010101" pitchFamily="2" charset="-122"/>
                <a:ea typeface="黑体" panose="02010609060101010101" pitchFamily="2" charset="-122"/>
                <a:cs typeface="+mn-ea"/>
                <a:sym typeface="+mn-lt"/>
              </a:rPr>
              <a:t>对项目的推广、应用程度进行评价；</a:t>
            </a:r>
            <a:endParaRPr lang="zh-CN" altLang="en-US" sz="2800" dirty="0">
              <a:solidFill>
                <a:srgbClr val="000000"/>
              </a:solidFill>
              <a:latin typeface="黑体" panose="02010609060101010101" pitchFamily="2" charset="-122"/>
              <a:ea typeface="黑体" panose="02010609060101010101" pitchFamily="2" charset="-122"/>
              <a:cs typeface="+mn-ea"/>
              <a:sym typeface="+mn-lt"/>
            </a:endParaRPr>
          </a:p>
          <a:p>
            <a:pPr marL="514350" indent="-514350">
              <a:lnSpc>
                <a:spcPct val="150000"/>
              </a:lnSpc>
              <a:buFont typeface="+mj-lt"/>
              <a:buAutoNum type="arabicPeriod"/>
            </a:pPr>
            <a:r>
              <a:rPr lang="zh-CN" altLang="en-US" sz="2800" dirty="0">
                <a:solidFill>
                  <a:srgbClr val="000000"/>
                </a:solidFill>
                <a:latin typeface="黑体" panose="02010609060101010101" pitchFamily="2" charset="-122"/>
                <a:ea typeface="黑体" panose="02010609060101010101" pitchFamily="2" charset="-122"/>
                <a:cs typeface="+mn-ea"/>
                <a:sym typeface="+mn-lt"/>
              </a:rPr>
              <a:t>对相关领域科技进步的推动作用；</a:t>
            </a:r>
            <a:endParaRPr lang="zh-CN" altLang="en-US" sz="2800" dirty="0">
              <a:solidFill>
                <a:srgbClr val="000000"/>
              </a:solidFill>
              <a:latin typeface="黑体" panose="02010609060101010101" pitchFamily="2" charset="-122"/>
              <a:ea typeface="黑体" panose="02010609060101010101" pitchFamily="2" charset="-122"/>
              <a:cs typeface="+mn-ea"/>
              <a:sym typeface="+mn-lt"/>
            </a:endParaRPr>
          </a:p>
          <a:p>
            <a:pPr marL="514350" indent="-514350">
              <a:lnSpc>
                <a:spcPct val="150000"/>
              </a:lnSpc>
              <a:buFont typeface="+mj-lt"/>
              <a:buAutoNum type="arabicPeriod"/>
            </a:pPr>
            <a:r>
              <a:rPr lang="zh-CN" altLang="en-US" sz="2800" dirty="0">
                <a:solidFill>
                  <a:srgbClr val="000000"/>
                </a:solidFill>
                <a:latin typeface="黑体" panose="02010609060101010101" pitchFamily="2" charset="-122"/>
                <a:ea typeface="黑体" panose="02010609060101010101" pitchFamily="2" charset="-122"/>
                <a:cs typeface="+mn-ea"/>
                <a:sym typeface="+mn-lt"/>
              </a:rPr>
              <a:t>对项目取得的社会效益进行评价。</a:t>
            </a:r>
            <a:endParaRPr lang="zh-CN" altLang="en-US" dirty="0">
              <a:solidFill>
                <a:schemeClr val="tx1">
                  <a:lumMod val="75000"/>
                  <a:lumOff val="25000"/>
                </a:schemeClr>
              </a:solidFill>
              <a:cs typeface="+mn-ea"/>
              <a:sym typeface="+mn-lt"/>
            </a:endParaRPr>
          </a:p>
        </p:txBody>
      </p:sp>
      <p:sp>
        <p:nvSpPr>
          <p:cNvPr id="3" name="TextBox 12"/>
          <p:cNvSpPr txBox="1"/>
          <p:nvPr/>
        </p:nvSpPr>
        <p:spPr>
          <a:xfrm flipH="1">
            <a:off x="4743450" y="2057400"/>
            <a:ext cx="1859280" cy="368300"/>
          </a:xfrm>
          <a:prstGeom prst="rect">
            <a:avLst/>
          </a:prstGeom>
          <a:noFill/>
        </p:spPr>
        <p:txBody>
          <a:bodyPr wrap="square" rtlCol="0">
            <a:spAutoFit/>
          </a:bodyPr>
          <a:p>
            <a:pPr algn="dist"/>
            <a:r>
              <a:rPr lang="zh-CN" altLang="en-US" b="1" dirty="0" smtClean="0">
                <a:solidFill>
                  <a:srgbClr val="000000"/>
                </a:solidFill>
                <a:latin typeface="黑体" panose="02010609060101010101" pitchFamily="2" charset="-122"/>
                <a:ea typeface="黑体" panose="02010609060101010101" pitchFamily="2" charset="-122"/>
                <a:cs typeface="+mn-ea"/>
                <a:sym typeface="+mn-lt"/>
              </a:rPr>
              <a:t>（社会公益类）</a:t>
            </a:r>
            <a:endParaRPr lang="zh-CN" altLang="en-US" b="1" dirty="0" smtClean="0">
              <a:solidFill>
                <a:srgbClr val="000000"/>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500" fill="hold"/>
                                        <p:tgtEl>
                                          <p:spTgt spid="37"/>
                                        </p:tgtEl>
                                        <p:attrNameLst>
                                          <p:attrName>ppt_x</p:attrName>
                                        </p:attrNameLst>
                                      </p:cBhvr>
                                      <p:tavLst>
                                        <p:tav tm="0">
                                          <p:val>
                                            <p:strVal val="#ppt_x"/>
                                          </p:val>
                                        </p:tav>
                                        <p:tav tm="100000">
                                          <p:val>
                                            <p:strVal val="#ppt_x"/>
                                          </p:val>
                                        </p:tav>
                                      </p:tavLst>
                                    </p:anim>
                                    <p:anim calcmode="lin" valueType="num">
                                      <p:cBhvr additive="base">
                                        <p:cTn id="11" dur="500" fill="hold"/>
                                        <p:tgtEl>
                                          <p:spTgt spid="37"/>
                                        </p:tgtEl>
                                        <p:attrNameLst>
                                          <p:attrName>ppt_y</p:attrName>
                                        </p:attrNameLst>
                                      </p:cBhvr>
                                      <p:tavLst>
                                        <p:tav tm="0">
                                          <p:val>
                                            <p:strVal val="1+#ppt_h/2"/>
                                          </p:val>
                                        </p:tav>
                                        <p:tav tm="100000">
                                          <p:val>
                                            <p:strVal val="#ppt_y"/>
                                          </p:val>
                                        </p:tav>
                                      </p:tavLst>
                                    </p:anim>
                                  </p:childTnLst>
                                </p:cTn>
                              </p:par>
                              <p:par>
                                <p:cTn id="12" presetID="42" presetClass="entr" presetSubtype="0" fill="hold" grpId="1"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par>
                                <p:cTn id="17" presetID="42"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8" grpId="1"/>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153" y="-1"/>
            <a:ext cx="12185094" cy="6858001"/>
          </a:xfrm>
          <a:prstGeom prst="rect">
            <a:avLst/>
          </a:prstGeom>
        </p:spPr>
      </p:pic>
      <p:cxnSp>
        <p:nvCxnSpPr>
          <p:cNvPr id="4" name="直接连接符 3"/>
          <p:cNvCxnSpPr/>
          <p:nvPr/>
        </p:nvCxnSpPr>
        <p:spPr>
          <a:xfrm>
            <a:off x="8025130" y="3162300"/>
            <a:ext cx="2540" cy="311086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223385" y="3162300"/>
            <a:ext cx="3719830" cy="2999740"/>
          </a:xfrm>
          <a:prstGeom prst="rect">
            <a:avLst/>
          </a:prstGeom>
          <a:noFill/>
        </p:spPr>
        <p:txBody>
          <a:bodyPr wrap="square" rtlCol="0">
            <a:spAutoFit/>
          </a:bodyPr>
          <a:lstStyle/>
          <a:p>
            <a:pPr>
              <a:lnSpc>
                <a:spcPct val="150000"/>
              </a:lnSpc>
            </a:pPr>
            <a:r>
              <a:rPr lang="zh-CN" altLang="en-US" sz="1800" dirty="0" smtClean="0">
                <a:solidFill>
                  <a:srgbClr val="000000"/>
                </a:solidFill>
                <a:latin typeface="黑体" panose="02010609060101010101" pitchFamily="2" charset="-122"/>
                <a:ea typeface="黑体" panose="02010609060101010101" pitchFamily="2" charset="-122"/>
                <a:cs typeface="+mn-ea"/>
              </a:rPr>
              <a:t>由组织评价单位或者主持评价单位根据需要聘请同行专家五至九人组成函审专家组，对项目完成单位所提供的评价材料提出函审意见。评审结论依据函审组四分之三以上专家的意见形成。该方式主要应用于软科学研究类成果评审。</a:t>
            </a:r>
            <a:endParaRPr lang="zh-CN" altLang="en-US" sz="1800"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6" name="文本框 5"/>
          <p:cNvSpPr txBox="1"/>
          <p:nvPr/>
        </p:nvSpPr>
        <p:spPr>
          <a:xfrm>
            <a:off x="593543" y="3213950"/>
            <a:ext cx="3323768" cy="2168525"/>
          </a:xfrm>
          <a:prstGeom prst="rect">
            <a:avLst/>
          </a:prstGeom>
          <a:noFill/>
        </p:spPr>
        <p:txBody>
          <a:bodyPr wrap="square" rtlCol="0">
            <a:spAutoFit/>
          </a:bodyPr>
          <a:lstStyle/>
          <a:p>
            <a:pPr>
              <a:lnSpc>
                <a:spcPct val="150000"/>
              </a:lnSpc>
            </a:pPr>
            <a:r>
              <a:rPr lang="zh-CN" altLang="en-US" dirty="0" smtClean="0">
                <a:solidFill>
                  <a:srgbClr val="000000"/>
                </a:solidFill>
                <a:latin typeface="黑体" panose="02010609060101010101" pitchFamily="2" charset="-122"/>
                <a:ea typeface="黑体" panose="02010609060101010101" pitchFamily="2" charset="-122"/>
                <a:cs typeface="+mn-ea"/>
              </a:rPr>
              <a:t>由组织评价单位根据需要聘请同行专家五至九人组成评价委员会。通过会议形式，对项目完成单位所提供的评价材料进行质询和讨论，形成评价意见。</a:t>
            </a:r>
            <a:endParaRPr lang="zh-CN" altLang="en-US" dirty="0" smtClean="0">
              <a:ln>
                <a:solidFill>
                  <a:schemeClr val="bg1"/>
                </a:solidFill>
              </a:ln>
              <a:solidFill>
                <a:srgbClr val="000000"/>
              </a:solidFill>
              <a:effectLst>
                <a:glow rad="63500">
                  <a:schemeClr val="accent1">
                    <a:satMod val="175000"/>
                    <a:alpha val="40000"/>
                  </a:schemeClr>
                </a:glow>
              </a:effectLst>
              <a:latin typeface="黑体" panose="02010609060101010101" pitchFamily="2" charset="-122"/>
              <a:ea typeface="黑体" panose="02010609060101010101" pitchFamily="2" charset="-122"/>
              <a:cs typeface="+mn-ea"/>
              <a:sym typeface="+mn-lt"/>
            </a:endParaRPr>
          </a:p>
        </p:txBody>
      </p:sp>
      <p:sp>
        <p:nvSpPr>
          <p:cNvPr id="7" name="文本框 6"/>
          <p:cNvSpPr txBox="1"/>
          <p:nvPr/>
        </p:nvSpPr>
        <p:spPr>
          <a:xfrm>
            <a:off x="8232775" y="3162300"/>
            <a:ext cx="3543935" cy="3415030"/>
          </a:xfrm>
          <a:prstGeom prst="rect">
            <a:avLst/>
          </a:prstGeom>
          <a:noFill/>
        </p:spPr>
        <p:txBody>
          <a:bodyPr wrap="square" rtlCol="0">
            <a:spAutoFit/>
          </a:bodyPr>
          <a:lstStyle/>
          <a:p>
            <a:pPr>
              <a:lnSpc>
                <a:spcPct val="150000"/>
              </a:lnSpc>
            </a:pPr>
            <a:r>
              <a:rPr lang="zh-CN" altLang="en-US" sz="1600" dirty="0" smtClean="0">
                <a:solidFill>
                  <a:srgbClr val="000000"/>
                </a:solidFill>
                <a:latin typeface="黑体" panose="02010609060101010101" pitchFamily="2" charset="-122"/>
                <a:ea typeface="黑体" panose="02010609060101010101" pitchFamily="2" charset="-122"/>
                <a:cs typeface="+mn-ea"/>
              </a:rPr>
              <a:t>由组织评价单位或主持评价单位指定且经过省、自治区、直辖市或国务院有关部门认定的专业技术检测机构进行检验、测试。专业技术检测机构出具的检验报告是检测评价的主要依据。必要时，组织评价单位或者主持评价单位可以会同检测机构聘请五至七名同行专家，成立检测评价专家小组提出综合评价意见。</a:t>
            </a:r>
            <a:endParaRPr lang="zh-CN" altLang="en-US" sz="1600"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8" name="文本框 7"/>
          <p:cNvSpPr txBox="1"/>
          <p:nvPr/>
        </p:nvSpPr>
        <p:spPr>
          <a:xfrm>
            <a:off x="1203143" y="2629730"/>
            <a:ext cx="1738226" cy="460375"/>
          </a:xfrm>
          <a:prstGeom prst="rect">
            <a:avLst/>
          </a:prstGeom>
          <a:noFill/>
        </p:spPr>
        <p:txBody>
          <a:bodyPr wrap="square" rtlCol="0">
            <a:spAutoFit/>
            <a:scene3d>
              <a:camera prst="orthographicFront"/>
              <a:lightRig rig="threePt" dir="t"/>
            </a:scene3d>
          </a:bodyPr>
          <a:lstStyle/>
          <a:p>
            <a:pPr algn="dist"/>
            <a:r>
              <a:rPr lang="zh-CN" altLang="en-US" sz="2400" dirty="0" smtClean="0">
                <a:ln w="22225">
                  <a:solidFill>
                    <a:schemeClr val="accent2"/>
                  </a:solidFill>
                  <a:prstDash val="solid"/>
                </a:ln>
                <a:solidFill>
                  <a:schemeClr val="accent2">
                    <a:lumMod val="40000"/>
                    <a:lumOff val="60000"/>
                  </a:schemeClr>
                </a:solidFill>
                <a:effectLst/>
                <a:latin typeface="黑体" panose="02010609060101010101" pitchFamily="2" charset="-122"/>
                <a:ea typeface="黑体" panose="02010609060101010101" pitchFamily="2" charset="-122"/>
                <a:cs typeface="+mn-ea"/>
                <a:sym typeface="+mn-lt"/>
              </a:rPr>
              <a:t>会议评价</a:t>
            </a:r>
            <a:endParaRPr lang="zh-CN" altLang="en-US" sz="2400" dirty="0" smtClean="0">
              <a:ln w="22225">
                <a:solidFill>
                  <a:schemeClr val="accent2"/>
                </a:solidFill>
                <a:prstDash val="solid"/>
              </a:ln>
              <a:solidFill>
                <a:schemeClr val="accent2">
                  <a:lumMod val="40000"/>
                  <a:lumOff val="60000"/>
                </a:schemeClr>
              </a:solidFill>
              <a:effectLst/>
              <a:latin typeface="黑体" panose="02010609060101010101" pitchFamily="2" charset="-122"/>
              <a:ea typeface="黑体" panose="02010609060101010101" pitchFamily="2" charset="-122"/>
              <a:cs typeface="+mn-ea"/>
              <a:sym typeface="+mn-lt"/>
            </a:endParaRPr>
          </a:p>
        </p:txBody>
      </p:sp>
      <p:sp>
        <p:nvSpPr>
          <p:cNvPr id="9" name="文本框 8"/>
          <p:cNvSpPr txBox="1"/>
          <p:nvPr/>
        </p:nvSpPr>
        <p:spPr>
          <a:xfrm>
            <a:off x="5060315" y="2629535"/>
            <a:ext cx="2364105" cy="460375"/>
          </a:xfrm>
          <a:prstGeom prst="rect">
            <a:avLst/>
          </a:prstGeom>
          <a:noFill/>
        </p:spPr>
        <p:txBody>
          <a:bodyPr wrap="square" rtlCol="0">
            <a:spAutoFit/>
          </a:bodyPr>
          <a:lstStyle/>
          <a:p>
            <a:pPr algn="dist"/>
            <a:r>
              <a:rPr lang="zh-CN" altLang="en-US" sz="2400" dirty="0" smtClean="0">
                <a:solidFill>
                  <a:srgbClr val="000000"/>
                </a:solidFill>
                <a:latin typeface="黑体" panose="02010609060101010101" pitchFamily="2" charset="-122"/>
                <a:ea typeface="黑体" panose="02010609060101010101" pitchFamily="2" charset="-122"/>
                <a:cs typeface="+mn-ea"/>
                <a:sym typeface="+mn-lt"/>
              </a:rPr>
              <a:t>函审（通讯评价）</a:t>
            </a:r>
            <a:endParaRPr lang="zh-CN" altLang="en-US" sz="2400"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10" name="文本框 9"/>
          <p:cNvSpPr txBox="1"/>
          <p:nvPr/>
        </p:nvSpPr>
        <p:spPr>
          <a:xfrm>
            <a:off x="9135823" y="2629690"/>
            <a:ext cx="1738226" cy="460375"/>
          </a:xfrm>
          <a:prstGeom prst="rect">
            <a:avLst/>
          </a:prstGeom>
          <a:noFill/>
        </p:spPr>
        <p:txBody>
          <a:bodyPr wrap="square" rtlCol="0">
            <a:spAutoFit/>
          </a:bodyPr>
          <a:lstStyle/>
          <a:p>
            <a:pPr algn="dist"/>
            <a:r>
              <a:rPr lang="zh-CN" altLang="en-US" sz="2400" dirty="0" smtClean="0">
                <a:solidFill>
                  <a:srgbClr val="000000"/>
                </a:solidFill>
                <a:latin typeface="黑体" panose="02010609060101010101" pitchFamily="2" charset="-122"/>
                <a:ea typeface="黑体" panose="02010609060101010101" pitchFamily="2" charset="-122"/>
                <a:cs typeface="+mn-ea"/>
                <a:sym typeface="+mn-lt"/>
              </a:rPr>
              <a:t>检测评价</a:t>
            </a:r>
            <a:endParaRPr lang="zh-CN" altLang="en-US" sz="2400"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13" name="矩形 12"/>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TextBox 12"/>
          <p:cNvSpPr txBox="1"/>
          <p:nvPr/>
        </p:nvSpPr>
        <p:spPr>
          <a:xfrm flipH="1">
            <a:off x="3672840" y="1384935"/>
            <a:ext cx="4084320" cy="645160"/>
          </a:xfrm>
          <a:prstGeom prst="rect">
            <a:avLst/>
          </a:prstGeom>
          <a:noFill/>
        </p:spPr>
        <p:txBody>
          <a:bodyPr wrap="square" rtlCol="0">
            <a:spAutoFit/>
          </a:bodyPr>
          <a:lstStyle/>
          <a:p>
            <a:pPr algn="dist"/>
            <a:r>
              <a:rPr lang="zh-CN" altLang="en-US" sz="3600" b="1" dirty="0">
                <a:solidFill>
                  <a:srgbClr val="000000"/>
                </a:solidFill>
                <a:latin typeface="黑体" panose="02010609060101010101" pitchFamily="2" charset="-122"/>
                <a:ea typeface="黑体" panose="02010609060101010101" pitchFamily="2" charset="-122"/>
                <a:cs typeface="+mn-ea"/>
                <a:sym typeface="+mn-lt"/>
              </a:rPr>
              <a:t>评价形式</a:t>
            </a:r>
            <a:endParaRPr lang="zh-CN" altLang="en-US" sz="3600" b="1" dirty="0">
              <a:solidFill>
                <a:srgbClr val="000000"/>
              </a:solidFill>
              <a:latin typeface="黑体" panose="02010609060101010101" pitchFamily="2" charset="-122"/>
              <a:ea typeface="黑体" panose="02010609060101010101" pitchFamily="2" charset="-122"/>
              <a:cs typeface="+mn-ea"/>
              <a:sym typeface="+mn-lt"/>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22466" y="353151"/>
            <a:ext cx="2550108" cy="2540024"/>
          </a:xfrm>
          <a:prstGeom prst="rect">
            <a:avLst/>
          </a:prstGeom>
        </p:spPr>
      </p:pic>
      <p:cxnSp>
        <p:nvCxnSpPr>
          <p:cNvPr id="12" name="直接连接符 11"/>
          <p:cNvCxnSpPr/>
          <p:nvPr/>
        </p:nvCxnSpPr>
        <p:spPr>
          <a:xfrm>
            <a:off x="4010025" y="3162300"/>
            <a:ext cx="2540" cy="311086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5"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heckerboard(across)">
                                      <p:cBhvr>
                                        <p:cTn id="34" dur="500"/>
                                        <p:tgtEl>
                                          <p:spTgt spid="11"/>
                                        </p:tgtEl>
                                      </p:cBhvr>
                                    </p:animEffect>
                                  </p:childTnLst>
                                </p:cTn>
                              </p:par>
                              <p:par>
                                <p:cTn id="35" presetID="16" presetClass="entr" presetSubtype="42"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outHorizontal)">
                                      <p:cBhvr>
                                        <p:cTn id="37" dur="500"/>
                                        <p:tgtEl>
                                          <p:spTgt spid="12"/>
                                        </p:tgtEl>
                                      </p:cBhvr>
                                    </p:animEffect>
                                  </p:childTnLst>
                                </p:cTn>
                              </p:par>
                              <p:par>
                                <p:cTn id="38" presetID="42" presetClass="entr" presetSubtype="0" fill="hold" grpId="1"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2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153" y="-99061"/>
            <a:ext cx="12185094" cy="6858001"/>
          </a:xfrm>
          <a:prstGeom prst="rect">
            <a:avLst/>
          </a:prstGeom>
        </p:spPr>
      </p:pic>
      <p:grpSp>
        <p:nvGrpSpPr>
          <p:cNvPr id="4" name="组合 15"/>
          <p:cNvGrpSpPr/>
          <p:nvPr/>
        </p:nvGrpSpPr>
        <p:grpSpPr>
          <a:xfrm>
            <a:off x="1069190" y="765824"/>
            <a:ext cx="2141168" cy="947738"/>
            <a:chOff x="3591410" y="2846084"/>
            <a:chExt cx="2141168" cy="947738"/>
          </a:xfrm>
        </p:grpSpPr>
        <p:grpSp>
          <p:nvGrpSpPr>
            <p:cNvPr id="6" name="组合 5"/>
            <p:cNvGrpSpPr/>
            <p:nvPr/>
          </p:nvGrpSpPr>
          <p:grpSpPr>
            <a:xfrm rot="5400000">
              <a:off x="4104495" y="2737336"/>
              <a:ext cx="543400" cy="1569571"/>
              <a:chOff x="3677871" y="2564765"/>
              <a:chExt cx="543400" cy="1681558"/>
            </a:xfrm>
          </p:grpSpPr>
          <p:cxnSp>
            <p:nvCxnSpPr>
              <p:cNvPr id="7" name="直接连接符 6"/>
              <p:cNvCxnSpPr/>
              <p:nvPr/>
            </p:nvCxnSpPr>
            <p:spPr>
              <a:xfrm>
                <a:off x="3766099" y="2564765"/>
                <a:ext cx="44264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208745" y="2564765"/>
                <a:ext cx="12526" cy="168155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3684270" y="4246323"/>
                <a:ext cx="5244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677871" y="3935721"/>
                <a:ext cx="6399" cy="31060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3992269" y="2846084"/>
              <a:ext cx="1740309" cy="922020"/>
            </a:xfrm>
            <a:prstGeom prst="rect">
              <a:avLst/>
            </a:prstGeom>
            <a:noFill/>
          </p:spPr>
          <p:txBody>
            <a:bodyPr wrap="square" rtlCol="0">
              <a:spAutoFit/>
            </a:bodyPr>
            <a:lstStyle/>
            <a:p>
              <a:r>
                <a:rPr lang="zh-CN" altLang="en-US" sz="5400" b="1" dirty="0">
                  <a:solidFill>
                    <a:srgbClr val="000000"/>
                  </a:solidFill>
                  <a:latin typeface="黑体" panose="02010609060101010101" pitchFamily="2" charset="-122"/>
                  <a:ea typeface="黑体" panose="02010609060101010101" pitchFamily="2" charset="-122"/>
                  <a:cs typeface="+mn-ea"/>
                  <a:sym typeface="+mn-lt"/>
                </a:rPr>
                <a:t>三</a:t>
              </a:r>
              <a:endParaRPr lang="zh-CN" altLang="en-US" sz="5400" b="1" dirty="0">
                <a:solidFill>
                  <a:srgbClr val="000000"/>
                </a:solidFill>
                <a:latin typeface="黑体" panose="02010609060101010101" pitchFamily="2" charset="-122"/>
                <a:ea typeface="黑体" panose="02010609060101010101" pitchFamily="2" charset="-122"/>
                <a:cs typeface="+mn-ea"/>
                <a:sym typeface="+mn-lt"/>
              </a:endParaRPr>
            </a:p>
          </p:txBody>
        </p:sp>
      </p:grpSp>
      <p:sp>
        <p:nvSpPr>
          <p:cNvPr id="5" name="TextBox 12"/>
          <p:cNvSpPr txBox="1"/>
          <p:nvPr/>
        </p:nvSpPr>
        <p:spPr>
          <a:xfrm flipH="1">
            <a:off x="2743199" y="3166457"/>
            <a:ext cx="6813755" cy="922020"/>
          </a:xfrm>
          <a:prstGeom prst="rect">
            <a:avLst/>
          </a:prstGeom>
          <a:noFill/>
        </p:spPr>
        <p:txBody>
          <a:bodyPr wrap="square" rtlCol="0">
            <a:spAutoFit/>
          </a:bodyPr>
          <a:lstStyle/>
          <a:p>
            <a:pPr algn="dist"/>
            <a:r>
              <a:rPr lang="zh-CN" altLang="en-US" sz="5400" b="1" dirty="0">
                <a:solidFill>
                  <a:srgbClr val="000000"/>
                </a:solidFill>
                <a:latin typeface="黑体" panose="02010609060101010101" pitchFamily="2" charset="-122"/>
                <a:ea typeface="黑体" panose="02010609060101010101" pitchFamily="2" charset="-122"/>
                <a:cs typeface="+mn-ea"/>
                <a:sym typeface="+mn-lt"/>
              </a:rPr>
              <a:t>科技成果</a:t>
            </a:r>
            <a:r>
              <a:rPr lang="zh-CN" altLang="en-US" sz="5400" b="1" dirty="0" smtClean="0">
                <a:solidFill>
                  <a:srgbClr val="000000"/>
                </a:solidFill>
                <a:latin typeface="黑体" panose="02010609060101010101" pitchFamily="2" charset="-122"/>
                <a:ea typeface="黑体" panose="02010609060101010101" pitchFamily="2" charset="-122"/>
                <a:cs typeface="+mn-ea"/>
                <a:sym typeface="+mn-lt"/>
              </a:rPr>
              <a:t>评价程序</a:t>
            </a:r>
            <a:endParaRPr lang="zh-CN" altLang="en-US" sz="5400" b="1"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15" name="矩形 14"/>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21290" t="45351" r="56133" b="22575"/>
          <a:stretch>
            <a:fillRect/>
          </a:stretch>
        </p:blipFill>
        <p:spPr>
          <a:xfrm>
            <a:off x="10146030" y="267335"/>
            <a:ext cx="1769110" cy="2672715"/>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3" presetClass="entr" presetSubtype="1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693" y="-525146"/>
            <a:ext cx="12185094" cy="6858001"/>
          </a:xfrm>
          <a:prstGeom prst="rect">
            <a:avLst/>
          </a:prstGeom>
        </p:spPr>
      </p:pic>
      <p:grpSp>
        <p:nvGrpSpPr>
          <p:cNvPr id="3" name="组合 11"/>
          <p:cNvGrpSpPr/>
          <p:nvPr/>
        </p:nvGrpSpPr>
        <p:grpSpPr>
          <a:xfrm>
            <a:off x="1121304" y="2537461"/>
            <a:ext cx="1415993" cy="1416431"/>
            <a:chOff x="1485900" y="1905000"/>
            <a:chExt cx="2438400" cy="2438400"/>
          </a:xfrm>
        </p:grpSpPr>
        <p:sp>
          <p:nvSpPr>
            <p:cNvPr id="4" name="椭圆 3"/>
            <p:cNvSpPr/>
            <p:nvPr/>
          </p:nvSpPr>
          <p:spPr>
            <a:xfrm>
              <a:off x="1485900" y="1905000"/>
              <a:ext cx="2438400" cy="2438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cs typeface="+mn-ea"/>
                <a:sym typeface="+mn-lt"/>
              </a:endParaRPr>
            </a:p>
          </p:txBody>
        </p:sp>
        <p:pic>
          <p:nvPicPr>
            <p:cNvPr id="5"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56324" y="2152537"/>
              <a:ext cx="1897552" cy="194332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组合 10"/>
          <p:cNvGrpSpPr/>
          <p:nvPr/>
        </p:nvGrpSpPr>
        <p:grpSpPr>
          <a:xfrm>
            <a:off x="3297555" y="2537460"/>
            <a:ext cx="1467485" cy="1429385"/>
            <a:chOff x="4787900" y="1905000"/>
            <a:chExt cx="2438400" cy="2438400"/>
          </a:xfrm>
        </p:grpSpPr>
        <p:pic>
          <p:nvPicPr>
            <p:cNvPr id="7" name="Picture 5"/>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31767" y="2150950"/>
              <a:ext cx="1950667" cy="1946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椭圆 7"/>
            <p:cNvSpPr/>
            <p:nvPr/>
          </p:nvSpPr>
          <p:spPr>
            <a:xfrm>
              <a:off x="4787900" y="1905000"/>
              <a:ext cx="2438400" cy="2438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cs typeface="+mn-ea"/>
                <a:sym typeface="+mn-lt"/>
              </a:endParaRPr>
            </a:p>
          </p:txBody>
        </p:sp>
      </p:grpSp>
      <p:grpSp>
        <p:nvGrpSpPr>
          <p:cNvPr id="9" name="组合 7"/>
          <p:cNvGrpSpPr/>
          <p:nvPr/>
        </p:nvGrpSpPr>
        <p:grpSpPr>
          <a:xfrm>
            <a:off x="5534025" y="2489835"/>
            <a:ext cx="1520190" cy="1489075"/>
            <a:chOff x="7872638" y="2013946"/>
            <a:chExt cx="2438400" cy="2438400"/>
          </a:xfrm>
        </p:grpSpPr>
        <p:pic>
          <p:nvPicPr>
            <p:cNvPr id="10"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28360" y="2267613"/>
              <a:ext cx="1926956" cy="193106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椭圆 10"/>
            <p:cNvSpPr/>
            <p:nvPr/>
          </p:nvSpPr>
          <p:spPr>
            <a:xfrm>
              <a:off x="7872638" y="2013946"/>
              <a:ext cx="2438400" cy="2438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cs typeface="+mn-ea"/>
                <a:sym typeface="+mn-lt"/>
              </a:endParaRPr>
            </a:p>
          </p:txBody>
        </p:sp>
      </p:grpSp>
      <p:sp>
        <p:nvSpPr>
          <p:cNvPr id="12" name="矩形 11"/>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883920" y="4277360"/>
            <a:ext cx="1842770" cy="640080"/>
          </a:xfrm>
          <a:prstGeom prst="rect">
            <a:avLst/>
          </a:prstGeom>
          <a:noFill/>
        </p:spPr>
        <p:txBody>
          <a:bodyPr wrap="square" rtlCol="0">
            <a:spAutoFit/>
          </a:bodyPr>
          <a:lstStyle/>
          <a:p>
            <a:pPr>
              <a:lnSpc>
                <a:spcPct val="150000"/>
              </a:lnSpc>
            </a:pPr>
            <a:r>
              <a:rPr lang="en-US" altLang="zh-CN" sz="2400" dirty="0">
                <a:solidFill>
                  <a:srgbClr val="000000"/>
                </a:solidFill>
                <a:latin typeface="黑体" panose="02010609060101010101" pitchFamily="2" charset="-122"/>
                <a:ea typeface="黑体" panose="02010609060101010101" pitchFamily="2" charset="-122"/>
                <a:cs typeface="+mn-ea"/>
                <a:sym typeface="+mn-lt"/>
              </a:rPr>
              <a:t>1.</a:t>
            </a:r>
            <a:r>
              <a:rPr lang="zh-CN" altLang="en-US" sz="2400" dirty="0">
                <a:solidFill>
                  <a:srgbClr val="000000"/>
                </a:solidFill>
                <a:latin typeface="黑体" panose="02010609060101010101" pitchFamily="2" charset="-122"/>
                <a:ea typeface="黑体" panose="02010609060101010101" pitchFamily="2" charset="-122"/>
                <a:cs typeface="+mn-ea"/>
                <a:sym typeface="+mn-lt"/>
              </a:rPr>
              <a:t>评价申请</a:t>
            </a:r>
            <a:endParaRPr lang="zh-CN" altLang="en-US" sz="2400" dirty="0">
              <a:solidFill>
                <a:srgbClr val="000000"/>
              </a:solidFill>
              <a:latin typeface="黑体" panose="02010609060101010101" pitchFamily="2" charset="-122"/>
              <a:ea typeface="黑体" panose="02010609060101010101" pitchFamily="2" charset="-122"/>
              <a:cs typeface="+mn-ea"/>
              <a:sym typeface="+mn-lt"/>
            </a:endParaRPr>
          </a:p>
        </p:txBody>
      </p:sp>
      <p:sp>
        <p:nvSpPr>
          <p:cNvPr id="14" name="文本框 13"/>
          <p:cNvSpPr txBox="1"/>
          <p:nvPr/>
        </p:nvSpPr>
        <p:spPr>
          <a:xfrm>
            <a:off x="3141345" y="4277360"/>
            <a:ext cx="1721485" cy="640080"/>
          </a:xfrm>
          <a:prstGeom prst="rect">
            <a:avLst/>
          </a:prstGeom>
          <a:noFill/>
        </p:spPr>
        <p:txBody>
          <a:bodyPr wrap="square" rtlCol="0">
            <a:spAutoFit/>
          </a:bodyPr>
          <a:lstStyle/>
          <a:p>
            <a:pPr>
              <a:lnSpc>
                <a:spcPct val="150000"/>
              </a:lnSpc>
            </a:pPr>
            <a:r>
              <a:rPr lang="en-US" altLang="zh-CN" sz="2400" dirty="0">
                <a:solidFill>
                  <a:srgbClr val="000000"/>
                </a:solidFill>
                <a:latin typeface="黑体" panose="02010609060101010101" pitchFamily="2" charset="-122"/>
                <a:ea typeface="黑体" panose="02010609060101010101" pitchFamily="2" charset="-122"/>
                <a:cs typeface="+mn-ea"/>
                <a:sym typeface="+mn-lt"/>
              </a:rPr>
              <a:t>2.</a:t>
            </a:r>
            <a:r>
              <a:rPr lang="zh-CN" altLang="en-US" sz="2400" dirty="0">
                <a:solidFill>
                  <a:srgbClr val="000000"/>
                </a:solidFill>
                <a:latin typeface="黑体" panose="02010609060101010101" pitchFamily="2" charset="-122"/>
                <a:ea typeface="黑体" panose="02010609060101010101" pitchFamily="2" charset="-122"/>
                <a:cs typeface="+mn-ea"/>
                <a:sym typeface="+mn-lt"/>
              </a:rPr>
              <a:t>签订合同</a:t>
            </a:r>
            <a:endParaRPr lang="zh-CN" altLang="en-US" sz="2400" dirty="0">
              <a:solidFill>
                <a:srgbClr val="000000"/>
              </a:solidFill>
              <a:latin typeface="黑体" panose="02010609060101010101" pitchFamily="2" charset="-122"/>
              <a:ea typeface="黑体" panose="02010609060101010101" pitchFamily="2" charset="-122"/>
              <a:cs typeface="+mn-ea"/>
              <a:sym typeface="+mn-lt"/>
            </a:endParaRPr>
          </a:p>
        </p:txBody>
      </p:sp>
      <p:sp>
        <p:nvSpPr>
          <p:cNvPr id="31" name="文本框 30"/>
          <p:cNvSpPr txBox="1"/>
          <p:nvPr/>
        </p:nvSpPr>
        <p:spPr>
          <a:xfrm>
            <a:off x="7614920" y="4277360"/>
            <a:ext cx="1789430" cy="640080"/>
          </a:xfrm>
          <a:prstGeom prst="rect">
            <a:avLst/>
          </a:prstGeom>
          <a:noFill/>
        </p:spPr>
        <p:txBody>
          <a:bodyPr wrap="square" rtlCol="0">
            <a:spAutoFit/>
          </a:bodyPr>
          <a:p>
            <a:pPr>
              <a:lnSpc>
                <a:spcPct val="150000"/>
              </a:lnSpc>
            </a:pPr>
            <a:r>
              <a:rPr lang="en-US" altLang="zh-CN" sz="2400" dirty="0">
                <a:solidFill>
                  <a:srgbClr val="000000"/>
                </a:solidFill>
                <a:latin typeface="黑体" panose="02010609060101010101" pitchFamily="2" charset="-122"/>
                <a:ea typeface="黑体" panose="02010609060101010101" pitchFamily="2" charset="-122"/>
                <a:cs typeface="+mn-ea"/>
                <a:sym typeface="+mn-lt"/>
              </a:rPr>
              <a:t>4.</a:t>
            </a:r>
            <a:r>
              <a:rPr lang="zh-CN" altLang="en-US" sz="2400" dirty="0">
                <a:solidFill>
                  <a:srgbClr val="000000"/>
                </a:solidFill>
                <a:latin typeface="黑体" panose="02010609060101010101" pitchFamily="2" charset="-122"/>
                <a:ea typeface="黑体" panose="02010609060101010101" pitchFamily="2" charset="-122"/>
                <a:cs typeface="+mn-ea"/>
                <a:sym typeface="+mn-lt"/>
              </a:rPr>
              <a:t>组织评价</a:t>
            </a:r>
            <a:endParaRPr lang="zh-CN" altLang="en-US" sz="2400" dirty="0">
              <a:solidFill>
                <a:srgbClr val="000000"/>
              </a:solidFill>
              <a:latin typeface="黑体" panose="02010609060101010101" pitchFamily="2" charset="-122"/>
              <a:ea typeface="黑体" panose="02010609060101010101" pitchFamily="2" charset="-122"/>
              <a:cs typeface="+mn-ea"/>
              <a:sym typeface="+mn-lt"/>
            </a:endParaRPr>
          </a:p>
        </p:txBody>
      </p:sp>
      <p:sp>
        <p:nvSpPr>
          <p:cNvPr id="32" name="文本框 31"/>
          <p:cNvSpPr txBox="1"/>
          <p:nvPr/>
        </p:nvSpPr>
        <p:spPr>
          <a:xfrm>
            <a:off x="5380355" y="4277360"/>
            <a:ext cx="1859915" cy="640080"/>
          </a:xfrm>
          <a:prstGeom prst="rect">
            <a:avLst/>
          </a:prstGeom>
          <a:noFill/>
        </p:spPr>
        <p:txBody>
          <a:bodyPr wrap="square" rtlCol="0">
            <a:spAutoFit/>
          </a:bodyPr>
          <a:lstStyle/>
          <a:p>
            <a:pPr>
              <a:lnSpc>
                <a:spcPct val="150000"/>
              </a:lnSpc>
            </a:pPr>
            <a:r>
              <a:rPr lang="en-US" altLang="zh-CN" sz="2400" dirty="0">
                <a:solidFill>
                  <a:srgbClr val="000000"/>
                </a:solidFill>
                <a:latin typeface="黑体" panose="02010609060101010101" pitchFamily="2" charset="-122"/>
                <a:ea typeface="黑体" panose="02010609060101010101" pitchFamily="2" charset="-122"/>
                <a:cs typeface="+mn-ea"/>
                <a:sym typeface="+mn-lt"/>
              </a:rPr>
              <a:t>3.</a:t>
            </a:r>
            <a:r>
              <a:rPr lang="zh-CN" altLang="en-US" sz="2400" dirty="0">
                <a:solidFill>
                  <a:srgbClr val="000000"/>
                </a:solidFill>
                <a:latin typeface="黑体" panose="02010609060101010101" pitchFamily="2" charset="-122"/>
                <a:ea typeface="黑体" panose="02010609060101010101" pitchFamily="2" charset="-122"/>
                <a:cs typeface="+mn-ea"/>
                <a:sym typeface="+mn-lt"/>
              </a:rPr>
              <a:t>材料审核</a:t>
            </a:r>
            <a:endParaRPr lang="zh-CN" altLang="en-US" sz="2400" dirty="0">
              <a:solidFill>
                <a:srgbClr val="000000"/>
              </a:solidFill>
              <a:latin typeface="黑体" panose="02010609060101010101" pitchFamily="2" charset="-122"/>
              <a:ea typeface="黑体" panose="02010609060101010101" pitchFamily="2" charset="-122"/>
              <a:cs typeface="+mn-ea"/>
              <a:sym typeface="+mn-lt"/>
            </a:endParaRPr>
          </a:p>
        </p:txBody>
      </p:sp>
      <p:sp>
        <p:nvSpPr>
          <p:cNvPr id="33" name="文本框 32"/>
          <p:cNvSpPr txBox="1"/>
          <p:nvPr/>
        </p:nvSpPr>
        <p:spPr>
          <a:xfrm>
            <a:off x="9986645" y="4277360"/>
            <a:ext cx="1928495" cy="640080"/>
          </a:xfrm>
          <a:prstGeom prst="rect">
            <a:avLst/>
          </a:prstGeom>
          <a:noFill/>
        </p:spPr>
        <p:txBody>
          <a:bodyPr wrap="square" rtlCol="0">
            <a:spAutoFit/>
          </a:bodyPr>
          <a:p>
            <a:pPr>
              <a:lnSpc>
                <a:spcPct val="150000"/>
              </a:lnSpc>
            </a:pPr>
            <a:r>
              <a:rPr lang="en-US" altLang="zh-CN" sz="2400" dirty="0">
                <a:solidFill>
                  <a:srgbClr val="000000"/>
                </a:solidFill>
                <a:latin typeface="黑体" panose="02010609060101010101" pitchFamily="2" charset="-122"/>
                <a:ea typeface="黑体" panose="02010609060101010101" pitchFamily="2" charset="-122"/>
                <a:cs typeface="+mn-ea"/>
                <a:sym typeface="+mn-lt"/>
              </a:rPr>
              <a:t>5.</a:t>
            </a:r>
            <a:r>
              <a:rPr lang="zh-CN" altLang="en-US" sz="2400" dirty="0">
                <a:solidFill>
                  <a:srgbClr val="000000"/>
                </a:solidFill>
                <a:latin typeface="黑体" panose="02010609060101010101" pitchFamily="2" charset="-122"/>
                <a:ea typeface="黑体" panose="02010609060101010101" pitchFamily="2" charset="-122"/>
                <a:cs typeface="+mn-ea"/>
                <a:sym typeface="+mn-lt"/>
              </a:rPr>
              <a:t>成果登记</a:t>
            </a:r>
            <a:endParaRPr lang="zh-CN" altLang="en-US" sz="2400" dirty="0">
              <a:solidFill>
                <a:srgbClr val="000000"/>
              </a:solidFill>
              <a:latin typeface="黑体" panose="02010609060101010101" pitchFamily="2" charset="-122"/>
              <a:ea typeface="黑体" panose="02010609060101010101" pitchFamily="2" charset="-122"/>
              <a:cs typeface="+mn-ea"/>
              <a:sym typeface="+mn-lt"/>
            </a:endParaRPr>
          </a:p>
        </p:txBody>
      </p:sp>
      <p:cxnSp>
        <p:nvCxnSpPr>
          <p:cNvPr id="35" name="直接连接符 34"/>
          <p:cNvCxnSpPr/>
          <p:nvPr/>
        </p:nvCxnSpPr>
        <p:spPr>
          <a:xfrm>
            <a:off x="2537460" y="3202940"/>
            <a:ext cx="757555" cy="635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776470" y="3196590"/>
            <a:ext cx="757555" cy="635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215755" y="3167380"/>
            <a:ext cx="757555" cy="635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endCxn id="16" idx="1"/>
          </p:cNvCxnSpPr>
          <p:nvPr/>
        </p:nvCxnSpPr>
        <p:spPr>
          <a:xfrm>
            <a:off x="7068185" y="3199130"/>
            <a:ext cx="667385" cy="762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TextBox 12"/>
          <p:cNvSpPr txBox="1"/>
          <p:nvPr/>
        </p:nvSpPr>
        <p:spPr>
          <a:xfrm flipH="1">
            <a:off x="3640312" y="1441634"/>
            <a:ext cx="4084320" cy="645160"/>
          </a:xfrm>
          <a:prstGeom prst="rect">
            <a:avLst/>
          </a:prstGeom>
          <a:noFill/>
        </p:spPr>
        <p:txBody>
          <a:bodyPr wrap="square" rtlCol="0">
            <a:spAutoFit/>
          </a:bodyPr>
          <a:p>
            <a:pPr algn="dist"/>
            <a:r>
              <a:rPr lang="zh-CN" altLang="en-US" sz="3600" b="1" dirty="0" smtClean="0">
                <a:solidFill>
                  <a:srgbClr val="000000"/>
                </a:solidFill>
                <a:latin typeface="黑体" panose="02010609060101010101" pitchFamily="2" charset="-122"/>
                <a:ea typeface="黑体" panose="02010609060101010101" pitchFamily="2" charset="-122"/>
                <a:cs typeface="+mn-ea"/>
                <a:sym typeface="+mn-lt"/>
              </a:rPr>
              <a:t>评价流程</a:t>
            </a:r>
            <a:endParaRPr lang="zh-CN" altLang="en-US" sz="3600" b="1" dirty="0" smtClean="0">
              <a:solidFill>
                <a:srgbClr val="000000"/>
              </a:solidFill>
              <a:latin typeface="黑体" panose="02010609060101010101" pitchFamily="2" charset="-122"/>
              <a:ea typeface="黑体" panose="02010609060101010101" pitchFamily="2" charset="-122"/>
              <a:cs typeface="+mn-ea"/>
              <a:sym typeface="+mn-lt"/>
            </a:endParaRPr>
          </a:p>
        </p:txBody>
      </p:sp>
      <p:pic>
        <p:nvPicPr>
          <p:cNvPr id="16" name="图片 15" descr="图片5"/>
          <p:cNvPicPr>
            <a:picLocks noChangeAspect="1"/>
          </p:cNvPicPr>
          <p:nvPr/>
        </p:nvPicPr>
        <p:blipFill>
          <a:blip r:embed="rId8"/>
          <a:stretch>
            <a:fillRect/>
          </a:stretch>
        </p:blipFill>
        <p:spPr>
          <a:xfrm>
            <a:off x="7735570" y="2462530"/>
            <a:ext cx="1487805" cy="1487805"/>
          </a:xfrm>
          <a:prstGeom prst="rect">
            <a:avLst/>
          </a:prstGeom>
        </p:spPr>
      </p:pic>
      <p:pic>
        <p:nvPicPr>
          <p:cNvPr id="18" name="图片 17" descr="图片6"/>
          <p:cNvPicPr>
            <a:picLocks noChangeAspect="1"/>
          </p:cNvPicPr>
          <p:nvPr/>
        </p:nvPicPr>
        <p:blipFill>
          <a:blip r:embed="rId9"/>
          <a:stretch>
            <a:fillRect/>
          </a:stretch>
        </p:blipFill>
        <p:spPr>
          <a:xfrm>
            <a:off x="9986645" y="2371090"/>
            <a:ext cx="1651635" cy="1651635"/>
          </a:xfrm>
          <a:prstGeom prst="rect">
            <a:avLst/>
          </a:prstGeom>
        </p:spPr>
      </p:pic>
      <p:pic>
        <p:nvPicPr>
          <p:cNvPr id="20" name="图片 19"/>
          <p:cNvPicPr>
            <a:picLocks noChangeAspect="1"/>
          </p:cNvPicPr>
          <p:nvPr/>
        </p:nvPicPr>
        <p:blipFill rotWithShape="1">
          <a:blip r:embed="rId10" cstate="print">
            <a:extLst>
              <a:ext uri="{28A0092B-C50C-407E-A947-70E740481C1C}">
                <a14:useLocalDpi xmlns:a14="http://schemas.microsoft.com/office/drawing/2010/main" val="0"/>
              </a:ext>
            </a:extLst>
          </a:blip>
          <a:srcRect l="21290" t="45351" r="56133" b="22575"/>
          <a:stretch>
            <a:fillRect/>
          </a:stretch>
        </p:blipFill>
        <p:spPr>
          <a:xfrm>
            <a:off x="10379075" y="267335"/>
            <a:ext cx="1536065" cy="21037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ppt_x"/>
                                          </p:val>
                                        </p:tav>
                                        <p:tav tm="100000">
                                          <p:val>
                                            <p:strVal val="#ppt_x"/>
                                          </p:val>
                                        </p:tav>
                                      </p:tavLst>
                                    </p:anim>
                                    <p:anim calcmode="lin" valueType="num">
                                      <p:cBhvr additive="base">
                                        <p:cTn id="31" dur="500" fill="hold"/>
                                        <p:tgtEl>
                                          <p:spTgt spid="3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1+#ppt_h/2"/>
                                          </p:val>
                                        </p:tav>
                                        <p:tav tm="100000">
                                          <p:val>
                                            <p:strVal val="#ppt_y"/>
                                          </p:val>
                                        </p:tav>
                                      </p:tavLst>
                                    </p:anim>
                                  </p:childTnLst>
                                </p:cTn>
                              </p:par>
                              <p:par>
                                <p:cTn id="40" presetID="16" presetClass="entr" presetSubtype="42"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arn(outHorizontal)">
                                      <p:cBhvr>
                                        <p:cTn id="42" dur="500"/>
                                        <p:tgtEl>
                                          <p:spTgt spid="35"/>
                                        </p:tgtEl>
                                      </p:cBhvr>
                                    </p:animEffect>
                                  </p:childTnLst>
                                </p:cTn>
                              </p:par>
                              <p:par>
                                <p:cTn id="43" presetID="16" presetClass="entr" presetSubtype="42"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barn(outHorizontal)">
                                      <p:cBhvr>
                                        <p:cTn id="45" dur="500"/>
                                        <p:tgtEl>
                                          <p:spTgt spid="36"/>
                                        </p:tgtEl>
                                      </p:cBhvr>
                                    </p:animEffect>
                                  </p:childTnLst>
                                </p:cTn>
                              </p:par>
                              <p:par>
                                <p:cTn id="46" presetID="16" presetClass="entr" presetSubtype="42"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barn(outHorizontal)">
                                      <p:cBhvr>
                                        <p:cTn id="48" dur="500"/>
                                        <p:tgtEl>
                                          <p:spTgt spid="37"/>
                                        </p:tgtEl>
                                      </p:cBhvr>
                                    </p:animEffect>
                                  </p:childTnLst>
                                </p:cTn>
                              </p:par>
                              <p:par>
                                <p:cTn id="49" presetID="16" presetClass="entr" presetSubtype="42"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barn(outHorizontal)">
                                      <p:cBhvr>
                                        <p:cTn id="51" dur="500"/>
                                        <p:tgtEl>
                                          <p:spTgt spid="38"/>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1000"/>
                                        <p:tgtEl>
                                          <p:spTgt spid="41"/>
                                        </p:tgtEl>
                                      </p:cBhvr>
                                    </p:animEffect>
                                    <p:anim calcmode="lin" valueType="num">
                                      <p:cBhvr>
                                        <p:cTn id="55" dur="1000" fill="hold"/>
                                        <p:tgtEl>
                                          <p:spTgt spid="41"/>
                                        </p:tgtEl>
                                        <p:attrNameLst>
                                          <p:attrName>ppt_x</p:attrName>
                                        </p:attrNameLst>
                                      </p:cBhvr>
                                      <p:tavLst>
                                        <p:tav tm="0">
                                          <p:val>
                                            <p:strVal val="#ppt_x"/>
                                          </p:val>
                                        </p:tav>
                                        <p:tav tm="100000">
                                          <p:val>
                                            <p:strVal val="#ppt_x"/>
                                          </p:val>
                                        </p:tav>
                                      </p:tavLst>
                                    </p:anim>
                                    <p:anim calcmode="lin" valueType="num">
                                      <p:cBhvr>
                                        <p:cTn id="56" dur="1000" fill="hold"/>
                                        <p:tgtEl>
                                          <p:spTgt spid="41"/>
                                        </p:tgtEl>
                                        <p:attrNameLst>
                                          <p:attrName>ppt_y</p:attrName>
                                        </p:attrNameLst>
                                      </p:cBhvr>
                                      <p:tavLst>
                                        <p:tav tm="0">
                                          <p:val>
                                            <p:strVal val="#ppt_y-.1"/>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16"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par>
                                <p:cTn id="67" presetID="3" presetClass="entr" presetSubtype="10"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linds(horizontal)">
                                      <p:cBhvr>
                                        <p:cTn id="6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1" grpId="0"/>
      <p:bldP spid="32" grpId="0"/>
      <p:bldP spid="33"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636" y="-1"/>
            <a:ext cx="12185094" cy="6858001"/>
          </a:xfrm>
          <a:prstGeom prst="rect">
            <a:avLst/>
          </a:prstGeom>
        </p:spPr>
      </p:pic>
      <p:sp>
        <p:nvSpPr>
          <p:cNvPr id="13" name="TextBox 12"/>
          <p:cNvSpPr txBox="1"/>
          <p:nvPr/>
        </p:nvSpPr>
        <p:spPr>
          <a:xfrm flipH="1">
            <a:off x="3640312" y="1441634"/>
            <a:ext cx="4084320" cy="645160"/>
          </a:xfrm>
          <a:prstGeom prst="rect">
            <a:avLst/>
          </a:prstGeom>
          <a:noFill/>
        </p:spPr>
        <p:txBody>
          <a:bodyPr wrap="square" rtlCol="0">
            <a:spAutoFit/>
          </a:bodyPr>
          <a:lstStyle/>
          <a:p>
            <a:pPr algn="dist"/>
            <a:r>
              <a:rPr lang="zh-CN" altLang="en-US" sz="3600" b="1" dirty="0" smtClean="0">
                <a:solidFill>
                  <a:srgbClr val="000000"/>
                </a:solidFill>
                <a:latin typeface="黑体" panose="02010609060101010101" pitchFamily="2" charset="-122"/>
                <a:ea typeface="黑体" panose="02010609060101010101" pitchFamily="2" charset="-122"/>
                <a:cs typeface="+mn-ea"/>
                <a:sym typeface="+mn-lt"/>
              </a:rPr>
              <a:t>材料要求</a:t>
            </a:r>
            <a:endParaRPr lang="zh-CN" altLang="en-US" sz="3600" b="1" dirty="0" smtClean="0">
              <a:solidFill>
                <a:srgbClr val="000000"/>
              </a:solidFill>
              <a:latin typeface="黑体" panose="02010609060101010101" pitchFamily="2" charset="-122"/>
              <a:ea typeface="黑体" panose="02010609060101010101" pitchFamily="2" charset="-122"/>
              <a:cs typeface="+mn-ea"/>
              <a:sym typeface="+mn-lt"/>
            </a:endParaRPr>
          </a:p>
        </p:txBody>
      </p:sp>
      <p:grpSp>
        <p:nvGrpSpPr>
          <p:cNvPr id="38" name="组合 37"/>
          <p:cNvGrpSpPr/>
          <p:nvPr/>
        </p:nvGrpSpPr>
        <p:grpSpPr>
          <a:xfrm>
            <a:off x="1724485" y="2675435"/>
            <a:ext cx="7965206" cy="1109734"/>
            <a:chOff x="1252536" y="3899550"/>
            <a:chExt cx="4495750" cy="1109734"/>
          </a:xfrm>
        </p:grpSpPr>
        <p:grpSp>
          <p:nvGrpSpPr>
            <p:cNvPr id="39" name="组合 69"/>
            <p:cNvGrpSpPr/>
            <p:nvPr/>
          </p:nvGrpSpPr>
          <p:grpSpPr>
            <a:xfrm>
              <a:off x="1252533" y="3899550"/>
              <a:ext cx="4495753" cy="1109734"/>
              <a:chOff x="1352206" y="2475357"/>
              <a:chExt cx="4495753" cy="1109734"/>
            </a:xfrm>
          </p:grpSpPr>
          <p:grpSp>
            <p:nvGrpSpPr>
              <p:cNvPr id="41" name="组合 70"/>
              <p:cNvGrpSpPr/>
              <p:nvPr/>
            </p:nvGrpSpPr>
            <p:grpSpPr>
              <a:xfrm>
                <a:off x="1352206" y="2475357"/>
                <a:ext cx="866983" cy="1109734"/>
                <a:chOff x="2151443" y="1607361"/>
                <a:chExt cx="951348" cy="1161148"/>
              </a:xfrm>
            </p:grpSpPr>
            <p:sp>
              <p:nvSpPr>
                <p:cNvPr id="43" name="文本框 72"/>
                <p:cNvSpPr txBox="1"/>
                <p:nvPr/>
              </p:nvSpPr>
              <p:spPr>
                <a:xfrm>
                  <a:off x="2181322" y="1652984"/>
                  <a:ext cx="202707" cy="1062719"/>
                </a:xfrm>
                <a:prstGeom prst="rect">
                  <a:avLst/>
                </a:prstGeom>
                <a:noFill/>
              </p:spPr>
              <p:txBody>
                <a:bodyPr wrap="none" rtlCol="0">
                  <a:spAutoFit/>
                </a:bodyPr>
                <a:lstStyle/>
                <a:p>
                  <a:endParaRPr lang="zh-CN" altLang="en-US" sz="6000" dirty="0">
                    <a:solidFill>
                      <a:srgbClr val="B1896A"/>
                    </a:solidFill>
                    <a:cs typeface="+mn-ea"/>
                    <a:sym typeface="+mn-lt"/>
                  </a:endParaRPr>
                </a:p>
              </p:txBody>
            </p:sp>
            <p:sp>
              <p:nvSpPr>
                <p:cNvPr id="44" name="矩形 43"/>
                <p:cNvSpPr/>
                <p:nvPr/>
              </p:nvSpPr>
              <p:spPr>
                <a:xfrm>
                  <a:off x="2151443" y="1607361"/>
                  <a:ext cx="951348" cy="11611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cxnSp>
            <p:nvCxnSpPr>
              <p:cNvPr id="42" name="直接连接符 41"/>
              <p:cNvCxnSpPr/>
              <p:nvPr/>
            </p:nvCxnSpPr>
            <p:spPr>
              <a:xfrm>
                <a:off x="2271263" y="2475400"/>
                <a:ext cx="357669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0" name="文本框 87"/>
            <p:cNvSpPr txBox="1"/>
            <p:nvPr/>
          </p:nvSpPr>
          <p:spPr>
            <a:xfrm>
              <a:off x="1279839" y="4038918"/>
              <a:ext cx="713304" cy="830997"/>
            </a:xfrm>
            <a:prstGeom prst="rect">
              <a:avLst/>
            </a:prstGeom>
            <a:noFill/>
          </p:spPr>
          <p:txBody>
            <a:bodyPr wrap="square" rtlCol="0">
              <a:spAutoFit/>
            </a:bodyPr>
            <a:lstStyle/>
            <a:p>
              <a:endParaRPr lang="zh-CN" altLang="en-US" sz="4800" b="1" dirty="0">
                <a:solidFill>
                  <a:schemeClr val="tx1">
                    <a:lumMod val="75000"/>
                    <a:lumOff val="25000"/>
                  </a:schemeClr>
                </a:solidFill>
                <a:cs typeface="+mn-ea"/>
                <a:sym typeface="+mn-lt"/>
              </a:endParaRPr>
            </a:p>
          </p:txBody>
        </p:sp>
      </p:grpSp>
      <p:sp>
        <p:nvSpPr>
          <p:cNvPr id="46" name="文本框 7"/>
          <p:cNvSpPr txBox="1"/>
          <p:nvPr/>
        </p:nvSpPr>
        <p:spPr>
          <a:xfrm>
            <a:off x="3456865" y="2718782"/>
            <a:ext cx="6454052" cy="1938020"/>
          </a:xfrm>
          <a:prstGeom prst="rect">
            <a:avLst/>
          </a:prstGeom>
          <a:noFill/>
        </p:spPr>
        <p:txBody>
          <a:bodyPr wrap="square" rtlCol="0">
            <a:spAutoFit/>
          </a:bodyPr>
          <a:lstStyle/>
          <a:p>
            <a:pPr>
              <a:lnSpc>
                <a:spcPct val="150000"/>
              </a:lnSpc>
            </a:pPr>
            <a:r>
              <a:rPr lang="zh-CN" altLang="en-US" sz="2000" dirty="0" smtClean="0">
                <a:solidFill>
                  <a:srgbClr val="000000"/>
                </a:solidFill>
                <a:latin typeface="黑体" panose="02010609060101010101" pitchFamily="2" charset="-122"/>
                <a:ea typeface="黑体" panose="02010609060101010101" pitchFamily="2" charset="-122"/>
                <a:sym typeface="+mn-ea"/>
              </a:rPr>
              <a:t>正式提出科技成果评价申请。要求封面申请评价单位（评价委托方）</a:t>
            </a:r>
            <a:r>
              <a:rPr lang="zh-CN" altLang="en-US" sz="2000" dirty="0" smtClean="0">
                <a:solidFill>
                  <a:srgbClr val="000000"/>
                </a:solidFill>
                <a:latin typeface="黑体" panose="02010609060101010101" pitchFamily="2" charset="-122"/>
                <a:ea typeface="黑体" panose="02010609060101010101" pitchFamily="2" charset="-122"/>
                <a:cs typeface="+mn-ea"/>
                <a:sym typeface="+mn-ea"/>
              </a:rPr>
              <a:t>盖章，如多家单位共同申请，由第一承担单位（牵头单位）盖章；申请表中内页有</a:t>
            </a:r>
            <a:r>
              <a:rPr lang="en-US" altLang="zh-CN" sz="2000" dirty="0" smtClean="0">
                <a:solidFill>
                  <a:srgbClr val="000000"/>
                </a:solidFill>
                <a:latin typeface="黑体" panose="02010609060101010101" pitchFamily="2" charset="-122"/>
                <a:ea typeface="黑体" panose="02010609060101010101" pitchFamily="2" charset="-122"/>
                <a:cs typeface="+mn-ea"/>
                <a:sym typeface="+mn-ea"/>
              </a:rPr>
              <a:t>“</a:t>
            </a:r>
            <a:r>
              <a:rPr lang="zh-CN" altLang="en-US" sz="2000" dirty="0" smtClean="0">
                <a:solidFill>
                  <a:srgbClr val="000000"/>
                </a:solidFill>
                <a:latin typeface="黑体" panose="02010609060101010101" pitchFamily="2" charset="-122"/>
                <a:ea typeface="黑体" panose="02010609060101010101" pitchFamily="2" charset="-122"/>
                <a:cs typeface="+mn-ea"/>
                <a:sym typeface="+mn-ea"/>
              </a:rPr>
              <a:t>申请评价单位意见</a:t>
            </a:r>
            <a:r>
              <a:rPr lang="en-US" altLang="zh-CN" sz="2000" dirty="0" smtClean="0">
                <a:solidFill>
                  <a:srgbClr val="000000"/>
                </a:solidFill>
                <a:latin typeface="黑体" panose="02010609060101010101" pitchFamily="2" charset="-122"/>
                <a:ea typeface="黑体" panose="02010609060101010101" pitchFamily="2" charset="-122"/>
                <a:cs typeface="+mn-ea"/>
                <a:sym typeface="+mn-ea"/>
              </a:rPr>
              <a:t>”</a:t>
            </a:r>
            <a:r>
              <a:rPr lang="zh-CN" altLang="en-US" sz="2000" dirty="0" smtClean="0">
                <a:solidFill>
                  <a:srgbClr val="000000"/>
                </a:solidFill>
                <a:latin typeface="黑体" panose="02010609060101010101" pitchFamily="2" charset="-122"/>
                <a:ea typeface="黑体" panose="02010609060101010101" pitchFamily="2" charset="-122"/>
                <a:cs typeface="+mn-ea"/>
                <a:sym typeface="+mn-ea"/>
              </a:rPr>
              <a:t>，要求领导签字，单位盖章。（</a:t>
            </a:r>
            <a:r>
              <a:rPr lang="en-US" altLang="zh-CN" sz="2000" dirty="0" smtClean="0">
                <a:solidFill>
                  <a:srgbClr val="000000"/>
                </a:solidFill>
                <a:latin typeface="黑体" panose="02010609060101010101" pitchFamily="2" charset="-122"/>
                <a:ea typeface="黑体" panose="02010609060101010101" pitchFamily="2" charset="-122"/>
                <a:cs typeface="+mn-ea"/>
                <a:sym typeface="+mn-ea"/>
              </a:rPr>
              <a:t>1</a:t>
            </a:r>
            <a:r>
              <a:rPr lang="zh-CN" altLang="en-US" sz="2000" dirty="0" smtClean="0">
                <a:solidFill>
                  <a:srgbClr val="000000"/>
                </a:solidFill>
                <a:latin typeface="黑体" panose="02010609060101010101" pitchFamily="2" charset="-122"/>
                <a:ea typeface="黑体" panose="02010609060101010101" pitchFamily="2" charset="-122"/>
                <a:cs typeface="+mn-ea"/>
                <a:sym typeface="+mn-ea"/>
              </a:rPr>
              <a:t>份）</a:t>
            </a:r>
            <a:endParaRPr lang="zh-CN" altLang="en-US" sz="2000" dirty="0" smtClean="0">
              <a:solidFill>
                <a:srgbClr val="000000"/>
              </a:solidFill>
              <a:latin typeface="黑体" panose="02010609060101010101" pitchFamily="2" charset="-122"/>
              <a:ea typeface="黑体" panose="02010609060101010101" pitchFamily="2" charset="-122"/>
              <a:cs typeface="+mn-ea"/>
              <a:sym typeface="+mn-ea"/>
            </a:endParaRPr>
          </a:p>
        </p:txBody>
      </p:sp>
      <p:grpSp>
        <p:nvGrpSpPr>
          <p:cNvPr id="48" name="组合 47"/>
          <p:cNvGrpSpPr/>
          <p:nvPr/>
        </p:nvGrpSpPr>
        <p:grpSpPr>
          <a:xfrm>
            <a:off x="2584808" y="5054841"/>
            <a:ext cx="7965206" cy="1109734"/>
            <a:chOff x="1252536" y="3899550"/>
            <a:chExt cx="4495750" cy="1109734"/>
          </a:xfrm>
        </p:grpSpPr>
        <p:grpSp>
          <p:nvGrpSpPr>
            <p:cNvPr id="49" name="组合 69"/>
            <p:cNvGrpSpPr/>
            <p:nvPr/>
          </p:nvGrpSpPr>
          <p:grpSpPr>
            <a:xfrm>
              <a:off x="1252533" y="3899550"/>
              <a:ext cx="4495753" cy="1109734"/>
              <a:chOff x="1352206" y="2475357"/>
              <a:chExt cx="4495753" cy="1109734"/>
            </a:xfrm>
          </p:grpSpPr>
          <p:grpSp>
            <p:nvGrpSpPr>
              <p:cNvPr id="51" name="组合 70"/>
              <p:cNvGrpSpPr/>
              <p:nvPr/>
            </p:nvGrpSpPr>
            <p:grpSpPr>
              <a:xfrm>
                <a:off x="1352206" y="2475357"/>
                <a:ext cx="866983" cy="1109734"/>
                <a:chOff x="2151443" y="1607361"/>
                <a:chExt cx="951348" cy="1161148"/>
              </a:xfrm>
            </p:grpSpPr>
            <p:sp>
              <p:nvSpPr>
                <p:cNvPr id="53" name="文本框 72"/>
                <p:cNvSpPr txBox="1"/>
                <p:nvPr/>
              </p:nvSpPr>
              <p:spPr>
                <a:xfrm>
                  <a:off x="2181322" y="1652984"/>
                  <a:ext cx="202707" cy="1062719"/>
                </a:xfrm>
                <a:prstGeom prst="rect">
                  <a:avLst/>
                </a:prstGeom>
                <a:noFill/>
              </p:spPr>
              <p:txBody>
                <a:bodyPr wrap="none" rtlCol="0">
                  <a:spAutoFit/>
                </a:bodyPr>
                <a:lstStyle/>
                <a:p>
                  <a:endParaRPr lang="zh-CN" altLang="en-US" sz="6000" dirty="0">
                    <a:solidFill>
                      <a:srgbClr val="B1896A"/>
                    </a:solidFill>
                    <a:cs typeface="+mn-ea"/>
                    <a:sym typeface="+mn-lt"/>
                  </a:endParaRPr>
                </a:p>
              </p:txBody>
            </p:sp>
            <p:sp>
              <p:nvSpPr>
                <p:cNvPr id="54" name="矩形 53"/>
                <p:cNvSpPr/>
                <p:nvPr/>
              </p:nvSpPr>
              <p:spPr>
                <a:xfrm>
                  <a:off x="2151443" y="1607361"/>
                  <a:ext cx="951348" cy="11611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cxnSp>
            <p:nvCxnSpPr>
              <p:cNvPr id="52" name="直接连接符 51"/>
              <p:cNvCxnSpPr/>
              <p:nvPr/>
            </p:nvCxnSpPr>
            <p:spPr>
              <a:xfrm>
                <a:off x="2271263" y="2475400"/>
                <a:ext cx="357669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0" name="文本框 87"/>
            <p:cNvSpPr txBox="1"/>
            <p:nvPr/>
          </p:nvSpPr>
          <p:spPr>
            <a:xfrm>
              <a:off x="1279839" y="4038918"/>
              <a:ext cx="713304" cy="830997"/>
            </a:xfrm>
            <a:prstGeom prst="rect">
              <a:avLst/>
            </a:prstGeom>
            <a:noFill/>
          </p:spPr>
          <p:txBody>
            <a:bodyPr wrap="square" rtlCol="0">
              <a:spAutoFit/>
            </a:bodyPr>
            <a:lstStyle/>
            <a:p>
              <a:endParaRPr lang="zh-CN" altLang="en-US" sz="4800" b="1" dirty="0">
                <a:solidFill>
                  <a:schemeClr val="tx1">
                    <a:lumMod val="75000"/>
                    <a:lumOff val="25000"/>
                  </a:schemeClr>
                </a:solidFill>
                <a:cs typeface="+mn-ea"/>
                <a:sym typeface="+mn-lt"/>
              </a:endParaRPr>
            </a:p>
          </p:txBody>
        </p:sp>
      </p:grpSp>
      <p:sp>
        <p:nvSpPr>
          <p:cNvPr id="55" name="文本框 7"/>
          <p:cNvSpPr txBox="1"/>
          <p:nvPr/>
        </p:nvSpPr>
        <p:spPr>
          <a:xfrm>
            <a:off x="4346685" y="5152103"/>
            <a:ext cx="6257406" cy="1014730"/>
          </a:xfrm>
          <a:prstGeom prst="rect">
            <a:avLst/>
          </a:prstGeom>
          <a:noFill/>
        </p:spPr>
        <p:txBody>
          <a:bodyPr wrap="square" rtlCol="0">
            <a:spAutoFit/>
          </a:bodyPr>
          <a:lstStyle/>
          <a:p>
            <a:pPr>
              <a:lnSpc>
                <a:spcPct val="150000"/>
              </a:lnSpc>
            </a:pPr>
            <a:r>
              <a:rPr lang="zh-CN" altLang="en-US" sz="2000" dirty="0" smtClean="0">
                <a:solidFill>
                  <a:srgbClr val="000000"/>
                </a:solidFill>
                <a:latin typeface="黑体" panose="02010609060101010101" pitchFamily="2" charset="-122"/>
                <a:ea typeface="黑体" panose="02010609060101010101" pitchFamily="2" charset="-122"/>
                <a:cs typeface="+mn-ea"/>
                <a:sym typeface="+mn-ea"/>
              </a:rPr>
              <a:t>确定好项目研究人员及排序，原则上提交申请表后不允许修改。</a:t>
            </a:r>
            <a:endParaRPr lang="zh-CN" altLang="en-US" sz="2000" dirty="0" smtClean="0">
              <a:solidFill>
                <a:srgbClr val="000000"/>
              </a:solidFill>
              <a:latin typeface="黑体" panose="02010609060101010101" pitchFamily="2" charset="-122"/>
              <a:ea typeface="黑体" panose="02010609060101010101" pitchFamily="2" charset="-122"/>
              <a:cs typeface="+mn-ea"/>
              <a:sym typeface="+mn-ea"/>
            </a:endParaRPr>
          </a:p>
        </p:txBody>
      </p:sp>
      <p:sp>
        <p:nvSpPr>
          <p:cNvPr id="56" name="文本框 85"/>
          <p:cNvSpPr txBox="1"/>
          <p:nvPr/>
        </p:nvSpPr>
        <p:spPr>
          <a:xfrm>
            <a:off x="1784555" y="2959016"/>
            <a:ext cx="1445341" cy="521970"/>
          </a:xfrm>
          <a:prstGeom prst="rect">
            <a:avLst/>
          </a:prstGeom>
          <a:noFill/>
        </p:spPr>
        <p:txBody>
          <a:bodyPr wrap="square" rtlCol="0">
            <a:spAutoFit/>
          </a:bodyPr>
          <a:lstStyle/>
          <a:p>
            <a:pPr algn="dist"/>
            <a:r>
              <a:rPr lang="zh-CN" altLang="en-US" sz="2800" b="1" dirty="0">
                <a:solidFill>
                  <a:srgbClr val="000000"/>
                </a:solidFill>
                <a:latin typeface="黑体" panose="02010609060101010101" pitchFamily="2" charset="-122"/>
                <a:ea typeface="黑体" panose="02010609060101010101" pitchFamily="2" charset="-122"/>
                <a:cs typeface="+mn-ea"/>
                <a:sym typeface="+mn-lt"/>
              </a:rPr>
              <a:t>申请表</a:t>
            </a:r>
            <a:endParaRPr lang="zh-CN" altLang="en-US" sz="2800" b="1" dirty="0">
              <a:solidFill>
                <a:srgbClr val="000000"/>
              </a:solidFill>
              <a:latin typeface="黑体" panose="02010609060101010101" pitchFamily="2" charset="-122"/>
              <a:ea typeface="黑体" panose="02010609060101010101" pitchFamily="2" charset="-122"/>
              <a:cs typeface="+mn-ea"/>
              <a:sym typeface="+mn-lt"/>
            </a:endParaRPr>
          </a:p>
        </p:txBody>
      </p:sp>
      <p:sp>
        <p:nvSpPr>
          <p:cNvPr id="57" name="文本框 85"/>
          <p:cNvSpPr txBox="1"/>
          <p:nvPr/>
        </p:nvSpPr>
        <p:spPr>
          <a:xfrm>
            <a:off x="2743200" y="5161442"/>
            <a:ext cx="1209368" cy="953135"/>
          </a:xfrm>
          <a:prstGeom prst="rect">
            <a:avLst/>
          </a:prstGeom>
          <a:noFill/>
        </p:spPr>
        <p:txBody>
          <a:bodyPr wrap="square" rtlCol="0">
            <a:spAutoFit/>
          </a:bodyPr>
          <a:lstStyle/>
          <a:p>
            <a:pPr algn="dist"/>
            <a:r>
              <a:rPr lang="zh-CN" altLang="en-US" sz="2800" b="1" dirty="0" smtClean="0">
                <a:solidFill>
                  <a:srgbClr val="000000"/>
                </a:solidFill>
                <a:latin typeface="黑体" panose="02010609060101010101" pitchFamily="2" charset="-122"/>
                <a:ea typeface="黑体" panose="02010609060101010101" pitchFamily="2" charset="-122"/>
                <a:cs typeface="+mn-ea"/>
                <a:sym typeface="+mn-lt"/>
              </a:rPr>
              <a:t>研究</a:t>
            </a:r>
            <a:endParaRPr lang="en-US" altLang="zh-CN" sz="2800" b="1" dirty="0" smtClean="0">
              <a:solidFill>
                <a:srgbClr val="000000"/>
              </a:solidFill>
              <a:latin typeface="黑体" panose="02010609060101010101" pitchFamily="2" charset="-122"/>
              <a:ea typeface="黑体" panose="02010609060101010101" pitchFamily="2" charset="-122"/>
              <a:cs typeface="+mn-ea"/>
              <a:sym typeface="+mn-lt"/>
            </a:endParaRPr>
          </a:p>
          <a:p>
            <a:pPr algn="dist"/>
            <a:r>
              <a:rPr lang="zh-CN" altLang="en-US" sz="2800" b="1" dirty="0" smtClean="0">
                <a:solidFill>
                  <a:srgbClr val="000000"/>
                </a:solidFill>
                <a:latin typeface="黑体" panose="02010609060101010101" pitchFamily="2" charset="-122"/>
                <a:ea typeface="黑体" panose="02010609060101010101" pitchFamily="2" charset="-122"/>
                <a:cs typeface="+mn-ea"/>
                <a:sym typeface="+mn-lt"/>
              </a:rPr>
              <a:t>人员</a:t>
            </a:r>
            <a:endParaRPr lang="zh-CN" altLang="en-US" sz="2800" b="1"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58" name="矩形 57"/>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l="21290" t="45351" r="56133" b="22575"/>
          <a:stretch>
            <a:fillRect/>
          </a:stretch>
        </p:blipFill>
        <p:spPr>
          <a:xfrm>
            <a:off x="10379075" y="267335"/>
            <a:ext cx="1536065" cy="2103755"/>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left)">
                                      <p:cBhvr>
                                        <p:cTn id="19" dur="500"/>
                                        <p:tgtEl>
                                          <p:spTgt spid="48"/>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500" fill="hold"/>
                                        <p:tgtEl>
                                          <p:spTgt spid="55"/>
                                        </p:tgtEl>
                                        <p:attrNameLst>
                                          <p:attrName>ppt_x</p:attrName>
                                        </p:attrNameLst>
                                      </p:cBhvr>
                                      <p:tavLst>
                                        <p:tav tm="0">
                                          <p:val>
                                            <p:strVal val="#ppt_x"/>
                                          </p:val>
                                        </p:tav>
                                        <p:tav tm="100000">
                                          <p:val>
                                            <p:strVal val="#ppt_x"/>
                                          </p:val>
                                        </p:tav>
                                      </p:tavLst>
                                    </p:anim>
                                    <p:anim calcmode="lin" valueType="num">
                                      <p:cBhvr additive="base">
                                        <p:cTn id="23" dur="500" fill="hold"/>
                                        <p:tgtEl>
                                          <p:spTgt spid="55"/>
                                        </p:tgtEl>
                                        <p:attrNameLst>
                                          <p:attrName>ppt_y</p:attrName>
                                        </p:attrNameLst>
                                      </p:cBhvr>
                                      <p:tavLst>
                                        <p:tav tm="0">
                                          <p:val>
                                            <p:strVal val="1+#ppt_h/2"/>
                                          </p:val>
                                        </p:tav>
                                        <p:tav tm="100000">
                                          <p:val>
                                            <p:strVal val="#ppt_y"/>
                                          </p:val>
                                        </p:tav>
                                      </p:tavLst>
                                    </p:anim>
                                  </p:childTnLst>
                                </p:cTn>
                              </p:par>
                              <p:par>
                                <p:cTn id="24" presetID="3" presetClass="entr" presetSubtype="1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6"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636" y="-1"/>
            <a:ext cx="12185094" cy="6858001"/>
          </a:xfrm>
          <a:prstGeom prst="rect">
            <a:avLst/>
          </a:prstGeom>
        </p:spPr>
      </p:pic>
      <p:sp>
        <p:nvSpPr>
          <p:cNvPr id="13" name="TextBox 12"/>
          <p:cNvSpPr txBox="1"/>
          <p:nvPr/>
        </p:nvSpPr>
        <p:spPr>
          <a:xfrm flipH="1">
            <a:off x="3640312" y="1441634"/>
            <a:ext cx="4084320" cy="645160"/>
          </a:xfrm>
          <a:prstGeom prst="rect">
            <a:avLst/>
          </a:prstGeom>
          <a:noFill/>
        </p:spPr>
        <p:txBody>
          <a:bodyPr wrap="square" rtlCol="0">
            <a:spAutoFit/>
          </a:bodyPr>
          <a:lstStyle/>
          <a:p>
            <a:pPr algn="dist"/>
            <a:r>
              <a:rPr lang="zh-CN" altLang="en-US" sz="3600" b="1" dirty="0" smtClean="0">
                <a:solidFill>
                  <a:srgbClr val="000000"/>
                </a:solidFill>
                <a:latin typeface="黑体" panose="02010609060101010101" pitchFamily="2" charset="-122"/>
                <a:ea typeface="黑体" panose="02010609060101010101" pitchFamily="2" charset="-122"/>
                <a:cs typeface="+mn-ea"/>
                <a:sym typeface="+mn-lt"/>
              </a:rPr>
              <a:t>材料要求</a:t>
            </a:r>
            <a:endParaRPr lang="zh-CN" altLang="en-US" sz="3600" b="1" dirty="0" smtClean="0">
              <a:solidFill>
                <a:srgbClr val="000000"/>
              </a:solidFill>
              <a:latin typeface="黑体" panose="02010609060101010101" pitchFamily="2" charset="-122"/>
              <a:ea typeface="黑体" panose="02010609060101010101" pitchFamily="2" charset="-122"/>
              <a:cs typeface="+mn-ea"/>
              <a:sym typeface="+mn-lt"/>
            </a:endParaRPr>
          </a:p>
        </p:txBody>
      </p:sp>
      <p:grpSp>
        <p:nvGrpSpPr>
          <p:cNvPr id="5" name="组合 37"/>
          <p:cNvGrpSpPr/>
          <p:nvPr/>
        </p:nvGrpSpPr>
        <p:grpSpPr>
          <a:xfrm>
            <a:off x="1826720" y="2484935"/>
            <a:ext cx="7965206" cy="1109734"/>
            <a:chOff x="1252536" y="3899550"/>
            <a:chExt cx="4495750" cy="1109734"/>
          </a:xfrm>
        </p:grpSpPr>
        <p:grpSp>
          <p:nvGrpSpPr>
            <p:cNvPr id="6" name="组合 69"/>
            <p:cNvGrpSpPr/>
            <p:nvPr/>
          </p:nvGrpSpPr>
          <p:grpSpPr>
            <a:xfrm>
              <a:off x="1252533" y="3899550"/>
              <a:ext cx="4495753" cy="1109734"/>
              <a:chOff x="1352206" y="2475357"/>
              <a:chExt cx="4495753" cy="1109734"/>
            </a:xfrm>
          </p:grpSpPr>
          <p:grpSp>
            <p:nvGrpSpPr>
              <p:cNvPr id="11" name="组合 70"/>
              <p:cNvGrpSpPr/>
              <p:nvPr/>
            </p:nvGrpSpPr>
            <p:grpSpPr>
              <a:xfrm>
                <a:off x="1352206" y="2475357"/>
                <a:ext cx="866983" cy="1109734"/>
                <a:chOff x="2151443" y="1607361"/>
                <a:chExt cx="951348" cy="1161148"/>
              </a:xfrm>
            </p:grpSpPr>
            <p:sp>
              <p:nvSpPr>
                <p:cNvPr id="43" name="文本框 72"/>
                <p:cNvSpPr txBox="1"/>
                <p:nvPr/>
              </p:nvSpPr>
              <p:spPr>
                <a:xfrm>
                  <a:off x="2181322" y="1652984"/>
                  <a:ext cx="202707" cy="1062719"/>
                </a:xfrm>
                <a:prstGeom prst="rect">
                  <a:avLst/>
                </a:prstGeom>
                <a:noFill/>
              </p:spPr>
              <p:txBody>
                <a:bodyPr wrap="none" rtlCol="0">
                  <a:spAutoFit/>
                </a:bodyPr>
                <a:lstStyle/>
                <a:p>
                  <a:endParaRPr lang="zh-CN" altLang="en-US" sz="6000" dirty="0">
                    <a:solidFill>
                      <a:srgbClr val="B1896A"/>
                    </a:solidFill>
                    <a:cs typeface="+mn-ea"/>
                    <a:sym typeface="+mn-lt"/>
                  </a:endParaRPr>
                </a:p>
              </p:txBody>
            </p:sp>
            <p:sp>
              <p:nvSpPr>
                <p:cNvPr id="44" name="矩形 43"/>
                <p:cNvSpPr/>
                <p:nvPr/>
              </p:nvSpPr>
              <p:spPr>
                <a:xfrm>
                  <a:off x="2151443" y="1607361"/>
                  <a:ext cx="951348" cy="11611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cxnSp>
            <p:nvCxnSpPr>
              <p:cNvPr id="42" name="直接连接符 41"/>
              <p:cNvCxnSpPr/>
              <p:nvPr/>
            </p:nvCxnSpPr>
            <p:spPr>
              <a:xfrm>
                <a:off x="2271263" y="2475400"/>
                <a:ext cx="357669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0" name="文本框 87"/>
            <p:cNvSpPr txBox="1"/>
            <p:nvPr/>
          </p:nvSpPr>
          <p:spPr>
            <a:xfrm>
              <a:off x="1279839" y="4038918"/>
              <a:ext cx="713304" cy="830997"/>
            </a:xfrm>
            <a:prstGeom prst="rect">
              <a:avLst/>
            </a:prstGeom>
            <a:noFill/>
          </p:spPr>
          <p:txBody>
            <a:bodyPr wrap="square" rtlCol="0">
              <a:spAutoFit/>
            </a:bodyPr>
            <a:lstStyle/>
            <a:p>
              <a:endParaRPr lang="zh-CN" altLang="en-US" sz="4800" b="1" dirty="0">
                <a:solidFill>
                  <a:schemeClr val="tx1">
                    <a:lumMod val="75000"/>
                    <a:lumOff val="25000"/>
                  </a:schemeClr>
                </a:solidFill>
                <a:cs typeface="+mn-ea"/>
                <a:sym typeface="+mn-lt"/>
              </a:endParaRPr>
            </a:p>
          </p:txBody>
        </p:sp>
      </p:grpSp>
      <p:sp>
        <p:nvSpPr>
          <p:cNvPr id="46" name="文本框 7"/>
          <p:cNvSpPr txBox="1"/>
          <p:nvPr/>
        </p:nvSpPr>
        <p:spPr>
          <a:xfrm>
            <a:off x="3532430" y="2528282"/>
            <a:ext cx="6454052" cy="1938020"/>
          </a:xfrm>
          <a:prstGeom prst="rect">
            <a:avLst/>
          </a:prstGeom>
          <a:noFill/>
        </p:spPr>
        <p:txBody>
          <a:bodyPr wrap="square" rtlCol="0">
            <a:spAutoFit/>
          </a:bodyPr>
          <a:lstStyle/>
          <a:p>
            <a:pPr>
              <a:lnSpc>
                <a:spcPct val="150000"/>
              </a:lnSpc>
            </a:pPr>
            <a:r>
              <a:rPr lang="zh-CN" altLang="en-US" sz="2000" dirty="0" smtClean="0">
                <a:solidFill>
                  <a:srgbClr val="000000"/>
                </a:solidFill>
                <a:latin typeface="黑体" panose="02010609060101010101" pitchFamily="2" charset="-122"/>
                <a:ea typeface="黑体" panose="02010609060101010101" pitchFamily="2" charset="-122"/>
                <a:sym typeface="+mn-ea"/>
              </a:rPr>
              <a:t>由申请单位填报。</a:t>
            </a:r>
            <a:r>
              <a:rPr lang="zh-CN" altLang="en-US" sz="2000" dirty="0" smtClean="0">
                <a:solidFill>
                  <a:srgbClr val="000000"/>
                </a:solidFill>
                <a:latin typeface="黑体" panose="02010609060101010101" pitchFamily="2" charset="-122"/>
                <a:ea typeface="黑体" panose="02010609060101010101" pitchFamily="2" charset="-122"/>
                <a:cs typeface="+mn-ea"/>
                <a:sym typeface="+mn-ea"/>
              </a:rPr>
              <a:t>要求创新券合同由评价申请单位通过宁夏科技管理信息系统填报、下载盖章、双方签字后上传。评估中心确认创新券合同后，进入会议评价组织流程。（同时签订评价委托协议书</a:t>
            </a:r>
            <a:r>
              <a:rPr lang="en-US" altLang="zh-CN" sz="2000" dirty="0" smtClean="0">
                <a:solidFill>
                  <a:srgbClr val="000000"/>
                </a:solidFill>
                <a:latin typeface="黑体" panose="02010609060101010101" pitchFamily="2" charset="-122"/>
                <a:ea typeface="黑体" panose="02010609060101010101" pitchFamily="2" charset="-122"/>
                <a:cs typeface="+mn-ea"/>
                <a:sym typeface="+mn-ea"/>
              </a:rPr>
              <a:t>2</a:t>
            </a:r>
            <a:r>
              <a:rPr lang="zh-CN" altLang="en-US" sz="2000" dirty="0" smtClean="0">
                <a:solidFill>
                  <a:srgbClr val="000000"/>
                </a:solidFill>
                <a:latin typeface="黑体" panose="02010609060101010101" pitchFamily="2" charset="-122"/>
                <a:ea typeface="黑体" panose="02010609060101010101" pitchFamily="2" charset="-122"/>
                <a:cs typeface="+mn-ea"/>
                <a:sym typeface="+mn-ea"/>
              </a:rPr>
              <a:t>份）</a:t>
            </a:r>
            <a:endParaRPr lang="zh-CN" altLang="en-US" sz="2000" dirty="0" smtClean="0">
              <a:solidFill>
                <a:srgbClr val="000000"/>
              </a:solidFill>
              <a:latin typeface="黑体" panose="02010609060101010101" pitchFamily="2" charset="-122"/>
              <a:ea typeface="黑体" panose="02010609060101010101" pitchFamily="2" charset="-122"/>
              <a:cs typeface="+mn-ea"/>
              <a:sym typeface="+mn-ea"/>
            </a:endParaRPr>
          </a:p>
        </p:txBody>
      </p:sp>
      <p:grpSp>
        <p:nvGrpSpPr>
          <p:cNvPr id="12" name="组合 47"/>
          <p:cNvGrpSpPr/>
          <p:nvPr/>
        </p:nvGrpSpPr>
        <p:grpSpPr>
          <a:xfrm>
            <a:off x="2608938" y="4452860"/>
            <a:ext cx="7965206" cy="1109734"/>
            <a:chOff x="1252536" y="3899550"/>
            <a:chExt cx="4495750" cy="1109734"/>
          </a:xfrm>
        </p:grpSpPr>
        <p:grpSp>
          <p:nvGrpSpPr>
            <p:cNvPr id="15" name="组合 69"/>
            <p:cNvGrpSpPr/>
            <p:nvPr/>
          </p:nvGrpSpPr>
          <p:grpSpPr>
            <a:xfrm>
              <a:off x="1252533" y="3899550"/>
              <a:ext cx="4495753" cy="1109734"/>
              <a:chOff x="1352206" y="2475357"/>
              <a:chExt cx="4495753" cy="1109734"/>
            </a:xfrm>
          </p:grpSpPr>
          <p:grpSp>
            <p:nvGrpSpPr>
              <p:cNvPr id="16" name="组合 70"/>
              <p:cNvGrpSpPr/>
              <p:nvPr/>
            </p:nvGrpSpPr>
            <p:grpSpPr>
              <a:xfrm>
                <a:off x="1352206" y="2475357"/>
                <a:ext cx="866983" cy="1109734"/>
                <a:chOff x="2151443" y="1607361"/>
                <a:chExt cx="951348" cy="1161148"/>
              </a:xfrm>
            </p:grpSpPr>
            <p:sp>
              <p:nvSpPr>
                <p:cNvPr id="53" name="文本框 72"/>
                <p:cNvSpPr txBox="1"/>
                <p:nvPr/>
              </p:nvSpPr>
              <p:spPr>
                <a:xfrm>
                  <a:off x="2181322" y="1652984"/>
                  <a:ext cx="202707" cy="1062719"/>
                </a:xfrm>
                <a:prstGeom prst="rect">
                  <a:avLst/>
                </a:prstGeom>
                <a:noFill/>
              </p:spPr>
              <p:txBody>
                <a:bodyPr wrap="none" rtlCol="0">
                  <a:spAutoFit/>
                </a:bodyPr>
                <a:lstStyle/>
                <a:p>
                  <a:endParaRPr lang="zh-CN" altLang="en-US" sz="6000" dirty="0">
                    <a:solidFill>
                      <a:srgbClr val="B1896A"/>
                    </a:solidFill>
                    <a:cs typeface="+mn-ea"/>
                    <a:sym typeface="+mn-lt"/>
                  </a:endParaRPr>
                </a:p>
              </p:txBody>
            </p:sp>
            <p:sp>
              <p:nvSpPr>
                <p:cNvPr id="54" name="矩形 53"/>
                <p:cNvSpPr/>
                <p:nvPr/>
              </p:nvSpPr>
              <p:spPr>
                <a:xfrm>
                  <a:off x="2151443" y="1607361"/>
                  <a:ext cx="951348" cy="11611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cxnSp>
            <p:nvCxnSpPr>
              <p:cNvPr id="52" name="直接连接符 51"/>
              <p:cNvCxnSpPr/>
              <p:nvPr/>
            </p:nvCxnSpPr>
            <p:spPr>
              <a:xfrm>
                <a:off x="2271263" y="2475400"/>
                <a:ext cx="357669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0" name="文本框 87"/>
            <p:cNvSpPr txBox="1"/>
            <p:nvPr/>
          </p:nvSpPr>
          <p:spPr>
            <a:xfrm>
              <a:off x="1279839" y="4038918"/>
              <a:ext cx="713304" cy="830997"/>
            </a:xfrm>
            <a:prstGeom prst="rect">
              <a:avLst/>
            </a:prstGeom>
            <a:noFill/>
          </p:spPr>
          <p:txBody>
            <a:bodyPr wrap="square" rtlCol="0">
              <a:spAutoFit/>
            </a:bodyPr>
            <a:lstStyle/>
            <a:p>
              <a:endParaRPr lang="zh-CN" altLang="en-US" sz="4800" b="1" dirty="0">
                <a:solidFill>
                  <a:schemeClr val="tx1">
                    <a:lumMod val="75000"/>
                    <a:lumOff val="25000"/>
                  </a:schemeClr>
                </a:solidFill>
                <a:cs typeface="+mn-ea"/>
                <a:sym typeface="+mn-lt"/>
              </a:endParaRPr>
            </a:p>
          </p:txBody>
        </p:sp>
      </p:grpSp>
      <p:sp>
        <p:nvSpPr>
          <p:cNvPr id="55" name="文本框 7"/>
          <p:cNvSpPr txBox="1"/>
          <p:nvPr/>
        </p:nvSpPr>
        <p:spPr>
          <a:xfrm>
            <a:off x="4297072" y="4496487"/>
            <a:ext cx="6478632" cy="1938020"/>
          </a:xfrm>
          <a:prstGeom prst="rect">
            <a:avLst/>
          </a:prstGeom>
          <a:noFill/>
        </p:spPr>
        <p:txBody>
          <a:bodyPr wrap="square" rtlCol="0">
            <a:spAutoFit/>
          </a:bodyPr>
          <a:lstStyle/>
          <a:p>
            <a:pPr>
              <a:lnSpc>
                <a:spcPct val="150000"/>
              </a:lnSpc>
            </a:pPr>
            <a:r>
              <a:rPr lang="zh-CN" altLang="en-US" sz="2000" dirty="0" smtClean="0">
                <a:latin typeface="黑体" panose="02010609060101010101" pitchFamily="2" charset="-122"/>
                <a:ea typeface="黑体" panose="02010609060101010101" pitchFamily="2" charset="-122"/>
              </a:rPr>
              <a:t>工作报告、技术报告、查新报告、论文、</a:t>
            </a:r>
            <a:r>
              <a:rPr lang="zh-CN" altLang="en-US" sz="2000" u="sng" dirty="0" smtClean="0">
                <a:latin typeface="黑体" panose="02010609060101010101" pitchFamily="2" charset="-122"/>
                <a:ea typeface="黑体" panose="02010609060101010101" pitchFamily="2" charset="-122"/>
              </a:rPr>
              <a:t>专利、软著、已产生的经济效益或社会效益、环境生态效益证明、用户使用情况报告（提出观点、理论、方法、技术被采用、进入管理决策层面）</a:t>
            </a:r>
            <a:r>
              <a:rPr lang="zh-CN" altLang="en-US" sz="2000" dirty="0" smtClean="0">
                <a:latin typeface="黑体" panose="02010609060101010101" pitchFamily="2" charset="-122"/>
                <a:ea typeface="黑体" panose="02010609060101010101" pitchFamily="2" charset="-122"/>
              </a:rPr>
              <a:t>。（各</a:t>
            </a:r>
            <a:r>
              <a:rPr lang="en-US" altLang="zh-CN" sz="2000" dirty="0" smtClean="0">
                <a:latin typeface="黑体" panose="02010609060101010101" pitchFamily="2" charset="-122"/>
                <a:ea typeface="黑体" panose="02010609060101010101" pitchFamily="2" charset="-122"/>
              </a:rPr>
              <a:t>1</a:t>
            </a:r>
            <a:r>
              <a:rPr lang="zh-CN" altLang="en-US" sz="2000" dirty="0" smtClean="0">
                <a:latin typeface="黑体" panose="02010609060101010101" pitchFamily="2" charset="-122"/>
                <a:ea typeface="黑体" panose="02010609060101010101" pitchFamily="2" charset="-122"/>
              </a:rPr>
              <a:t>份；另</a:t>
            </a:r>
            <a:r>
              <a:rPr lang="en-US" altLang="zh-CN" sz="2000" dirty="0" smtClean="0">
                <a:latin typeface="黑体" panose="02010609060101010101" pitchFamily="2" charset="-122"/>
                <a:ea typeface="黑体" panose="02010609060101010101" pitchFamily="2" charset="-122"/>
              </a:rPr>
              <a:t>:</a:t>
            </a:r>
            <a:r>
              <a:rPr lang="zh-CN" altLang="en-US" sz="2000" dirty="0" smtClean="0">
                <a:latin typeface="黑体" panose="02010609060101010101" pitchFamily="2" charset="-122"/>
                <a:ea typeface="黑体" panose="02010609060101010101" pitchFamily="2" charset="-122"/>
              </a:rPr>
              <a:t>附件材料选择提供）</a:t>
            </a:r>
            <a:endParaRPr lang="zh-CN" altLang="en-US" sz="2000" dirty="0">
              <a:solidFill>
                <a:schemeClr val="tx1">
                  <a:lumMod val="75000"/>
                  <a:lumOff val="25000"/>
                </a:schemeClr>
              </a:solidFill>
              <a:latin typeface="黑体" panose="02010609060101010101" pitchFamily="2" charset="-122"/>
              <a:ea typeface="黑体" panose="02010609060101010101" pitchFamily="2" charset="-122"/>
              <a:cs typeface="+mn-ea"/>
              <a:sym typeface="+mn-lt"/>
            </a:endParaRPr>
          </a:p>
        </p:txBody>
      </p:sp>
      <p:sp>
        <p:nvSpPr>
          <p:cNvPr id="56" name="文本框 85"/>
          <p:cNvSpPr txBox="1"/>
          <p:nvPr/>
        </p:nvSpPr>
        <p:spPr>
          <a:xfrm>
            <a:off x="1872185" y="2774866"/>
            <a:ext cx="1445341" cy="521970"/>
          </a:xfrm>
          <a:prstGeom prst="rect">
            <a:avLst/>
          </a:prstGeom>
          <a:noFill/>
        </p:spPr>
        <p:txBody>
          <a:bodyPr wrap="square" rtlCol="0">
            <a:spAutoFit/>
          </a:bodyPr>
          <a:lstStyle/>
          <a:p>
            <a:pPr algn="dist"/>
            <a:r>
              <a:rPr lang="zh-CN" altLang="en-US" sz="2800" b="1" dirty="0" smtClean="0">
                <a:solidFill>
                  <a:srgbClr val="000000"/>
                </a:solidFill>
                <a:latin typeface="黑体" panose="02010609060101010101" pitchFamily="2" charset="-122"/>
                <a:ea typeface="黑体" panose="02010609060101010101" pitchFamily="2" charset="-122"/>
                <a:cs typeface="+mn-ea"/>
                <a:sym typeface="+mn-lt"/>
              </a:rPr>
              <a:t>创新券</a:t>
            </a:r>
            <a:endParaRPr lang="zh-CN" altLang="en-US" sz="2800" b="1"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57" name="文本框 85"/>
          <p:cNvSpPr txBox="1"/>
          <p:nvPr/>
        </p:nvSpPr>
        <p:spPr>
          <a:xfrm>
            <a:off x="2772696" y="4592625"/>
            <a:ext cx="1209368" cy="953135"/>
          </a:xfrm>
          <a:prstGeom prst="rect">
            <a:avLst/>
          </a:prstGeom>
          <a:noFill/>
        </p:spPr>
        <p:txBody>
          <a:bodyPr wrap="square" rtlCol="0">
            <a:spAutoFit/>
          </a:bodyPr>
          <a:lstStyle/>
          <a:p>
            <a:pPr algn="dist"/>
            <a:r>
              <a:rPr lang="zh-CN" altLang="en-US" sz="2800" b="1" dirty="0" smtClean="0">
                <a:solidFill>
                  <a:srgbClr val="000000"/>
                </a:solidFill>
                <a:latin typeface="黑体" panose="02010609060101010101" pitchFamily="2" charset="-122"/>
                <a:ea typeface="黑体" panose="02010609060101010101" pitchFamily="2" charset="-122"/>
                <a:cs typeface="+mn-ea"/>
                <a:sym typeface="+mn-lt"/>
              </a:rPr>
              <a:t>报告要求</a:t>
            </a:r>
            <a:endParaRPr lang="zh-CN" altLang="en-US" sz="2800" b="1"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30" name="矩形 29"/>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l="21290" t="45351" r="56133" b="22575"/>
          <a:stretch>
            <a:fillRect/>
          </a:stretch>
        </p:blipFill>
        <p:spPr>
          <a:xfrm>
            <a:off x="10379075" y="267335"/>
            <a:ext cx="1536065" cy="2103755"/>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500" fill="hold"/>
                                        <p:tgtEl>
                                          <p:spTgt spid="55"/>
                                        </p:tgtEl>
                                        <p:attrNameLst>
                                          <p:attrName>ppt_x</p:attrName>
                                        </p:attrNameLst>
                                      </p:cBhvr>
                                      <p:tavLst>
                                        <p:tav tm="0">
                                          <p:val>
                                            <p:strVal val="#ppt_x"/>
                                          </p:val>
                                        </p:tav>
                                        <p:tav tm="100000">
                                          <p:val>
                                            <p:strVal val="#ppt_x"/>
                                          </p:val>
                                        </p:tav>
                                      </p:tavLst>
                                    </p:anim>
                                    <p:anim calcmode="lin" valueType="num">
                                      <p:cBhvr additive="base">
                                        <p:cTn id="23" dur="500" fill="hold"/>
                                        <p:tgtEl>
                                          <p:spTgt spid="55"/>
                                        </p:tgtEl>
                                        <p:attrNameLst>
                                          <p:attrName>ppt_y</p:attrName>
                                        </p:attrNameLst>
                                      </p:cBhvr>
                                      <p:tavLst>
                                        <p:tav tm="0">
                                          <p:val>
                                            <p:strVal val="1+#ppt_h/2"/>
                                          </p:val>
                                        </p:tav>
                                        <p:tav tm="100000">
                                          <p:val>
                                            <p:strVal val="#ppt_y"/>
                                          </p:val>
                                        </p:tav>
                                      </p:tavLst>
                                    </p:anim>
                                  </p:childTnLst>
                                </p:cTn>
                              </p:par>
                              <p:par>
                                <p:cTn id="24" presetID="3" presetClass="entr" presetSubtype="1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6"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906" y="0"/>
            <a:ext cx="12185094" cy="6858001"/>
          </a:xfrm>
          <a:prstGeom prst="rect">
            <a:avLst/>
          </a:prstGeom>
        </p:spPr>
      </p:pic>
      <p:sp>
        <p:nvSpPr>
          <p:cNvPr id="26" name="矩形 25"/>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TextBox 12"/>
          <p:cNvSpPr txBox="1"/>
          <p:nvPr/>
        </p:nvSpPr>
        <p:spPr>
          <a:xfrm flipH="1">
            <a:off x="3640312" y="1441634"/>
            <a:ext cx="4084320" cy="645160"/>
          </a:xfrm>
          <a:prstGeom prst="rect">
            <a:avLst/>
          </a:prstGeom>
          <a:noFill/>
        </p:spPr>
        <p:txBody>
          <a:bodyPr wrap="square" rtlCol="0">
            <a:spAutoFit/>
          </a:bodyPr>
          <a:lstStyle/>
          <a:p>
            <a:pPr algn="dist"/>
            <a:r>
              <a:rPr lang="zh-CN" altLang="en-US" sz="3600" b="1" dirty="0" smtClean="0">
                <a:solidFill>
                  <a:srgbClr val="000000"/>
                </a:solidFill>
                <a:latin typeface="黑体" panose="02010609060101010101" pitchFamily="2" charset="-122"/>
                <a:ea typeface="黑体" panose="02010609060101010101" pitchFamily="2" charset="-122"/>
                <a:cs typeface="+mn-ea"/>
                <a:sym typeface="+mn-lt"/>
              </a:rPr>
              <a:t>材料撰写</a:t>
            </a:r>
            <a:endParaRPr lang="zh-CN" altLang="en-US" sz="3600" b="1"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46" name="文本框 89"/>
          <p:cNvSpPr txBox="1"/>
          <p:nvPr/>
        </p:nvSpPr>
        <p:spPr>
          <a:xfrm>
            <a:off x="2344995" y="2866141"/>
            <a:ext cx="7049728" cy="400110"/>
          </a:xfrm>
          <a:prstGeom prst="rect">
            <a:avLst/>
          </a:prstGeom>
          <a:noFill/>
        </p:spPr>
        <p:txBody>
          <a:bodyPr wrap="square" rtlCol="0">
            <a:spAutoFit/>
          </a:bodyPr>
          <a:lstStyle/>
          <a:p>
            <a:pPr algn="dist"/>
            <a:endParaRPr lang="zh-CN" altLang="en-US" sz="2000" b="1" dirty="0">
              <a:solidFill>
                <a:schemeClr val="tx1">
                  <a:lumMod val="75000"/>
                  <a:lumOff val="25000"/>
                </a:schemeClr>
              </a:solidFill>
              <a:cs typeface="+mn-ea"/>
              <a:sym typeface="+mn-lt"/>
            </a:endParaRPr>
          </a:p>
        </p:txBody>
      </p:sp>
      <p:sp>
        <p:nvSpPr>
          <p:cNvPr id="47" name="矩形 46"/>
          <p:cNvSpPr/>
          <p:nvPr/>
        </p:nvSpPr>
        <p:spPr>
          <a:xfrm>
            <a:off x="2986304" y="2505104"/>
            <a:ext cx="6622025" cy="829945"/>
          </a:xfrm>
          <a:prstGeom prst="rect">
            <a:avLst/>
          </a:prstGeom>
        </p:spPr>
        <p:txBody>
          <a:bodyPr wrap="square">
            <a:spAutoFit/>
          </a:bodyPr>
          <a:lstStyle/>
          <a:p>
            <a:r>
              <a:rPr lang="zh-CN" altLang="en-US" sz="2400" dirty="0" smtClean="0">
                <a:latin typeface="黑体" panose="02010609060101010101" pitchFamily="2" charset="-122"/>
                <a:ea typeface="黑体" panose="02010609060101010101" pitchFamily="2" charset="-122"/>
              </a:rPr>
              <a:t>工作总结报告要着重阐述该成果从立项到完成的整个工作过程及结果。</a:t>
            </a:r>
            <a:endParaRPr lang="zh-CN" altLang="en-US" sz="2400" dirty="0">
              <a:latin typeface="黑体" panose="02010609060101010101" pitchFamily="2" charset="-122"/>
              <a:ea typeface="黑体" panose="02010609060101010101" pitchFamily="2" charset="-122"/>
            </a:endParaRPr>
          </a:p>
        </p:txBody>
      </p:sp>
      <p:sp>
        <p:nvSpPr>
          <p:cNvPr id="49" name="文本框 89"/>
          <p:cNvSpPr txBox="1"/>
          <p:nvPr/>
        </p:nvSpPr>
        <p:spPr>
          <a:xfrm>
            <a:off x="2431218" y="4390141"/>
            <a:ext cx="7543607" cy="461665"/>
          </a:xfrm>
          <a:prstGeom prst="rect">
            <a:avLst/>
          </a:prstGeom>
          <a:noFill/>
        </p:spPr>
        <p:txBody>
          <a:bodyPr wrap="square" rtlCol="0">
            <a:spAutoFit/>
          </a:bodyPr>
          <a:lstStyle/>
          <a:p>
            <a:pPr algn="dist"/>
            <a:endParaRPr lang="zh-CN" altLang="en-US" sz="2400" b="1" dirty="0">
              <a:solidFill>
                <a:schemeClr val="tx1">
                  <a:lumMod val="75000"/>
                  <a:lumOff val="25000"/>
                </a:schemeClr>
              </a:solidFill>
              <a:cs typeface="+mn-ea"/>
              <a:sym typeface="+mn-lt"/>
            </a:endParaRPr>
          </a:p>
        </p:txBody>
      </p:sp>
      <p:grpSp>
        <p:nvGrpSpPr>
          <p:cNvPr id="53" name="组合 52"/>
          <p:cNvGrpSpPr/>
          <p:nvPr/>
        </p:nvGrpSpPr>
        <p:grpSpPr>
          <a:xfrm>
            <a:off x="1091381" y="2365717"/>
            <a:ext cx="8598310" cy="1059266"/>
            <a:chOff x="1252533" y="3899550"/>
            <a:chExt cx="4495753" cy="1059266"/>
          </a:xfrm>
        </p:grpSpPr>
        <p:grpSp>
          <p:nvGrpSpPr>
            <p:cNvPr id="54" name="组合 69"/>
            <p:cNvGrpSpPr/>
            <p:nvPr/>
          </p:nvGrpSpPr>
          <p:grpSpPr>
            <a:xfrm>
              <a:off x="1252533" y="3899550"/>
              <a:ext cx="4495753" cy="1059266"/>
              <a:chOff x="1352206" y="2475357"/>
              <a:chExt cx="4495753" cy="1059266"/>
            </a:xfrm>
          </p:grpSpPr>
          <p:grpSp>
            <p:nvGrpSpPr>
              <p:cNvPr id="56" name="组合 70"/>
              <p:cNvGrpSpPr/>
              <p:nvPr/>
            </p:nvGrpSpPr>
            <p:grpSpPr>
              <a:xfrm>
                <a:off x="1352206" y="2475357"/>
                <a:ext cx="866983" cy="1059266"/>
                <a:chOff x="2151443" y="1607361"/>
                <a:chExt cx="951348" cy="1108342"/>
              </a:xfrm>
            </p:grpSpPr>
            <p:sp>
              <p:nvSpPr>
                <p:cNvPr id="58" name="文本框 72"/>
                <p:cNvSpPr txBox="1"/>
                <p:nvPr/>
              </p:nvSpPr>
              <p:spPr>
                <a:xfrm>
                  <a:off x="2181322" y="1652984"/>
                  <a:ext cx="202707" cy="1062719"/>
                </a:xfrm>
                <a:prstGeom prst="rect">
                  <a:avLst/>
                </a:prstGeom>
                <a:noFill/>
              </p:spPr>
              <p:txBody>
                <a:bodyPr wrap="none" rtlCol="0">
                  <a:spAutoFit/>
                </a:bodyPr>
                <a:lstStyle/>
                <a:p>
                  <a:endParaRPr lang="zh-CN" altLang="en-US" sz="6000" dirty="0">
                    <a:solidFill>
                      <a:srgbClr val="B1896A"/>
                    </a:solidFill>
                    <a:cs typeface="+mn-ea"/>
                    <a:sym typeface="+mn-lt"/>
                  </a:endParaRPr>
                </a:p>
              </p:txBody>
            </p:sp>
            <p:sp>
              <p:nvSpPr>
                <p:cNvPr id="59" name="矩形 58"/>
                <p:cNvSpPr/>
                <p:nvPr/>
              </p:nvSpPr>
              <p:spPr>
                <a:xfrm>
                  <a:off x="2151443" y="1607361"/>
                  <a:ext cx="951348" cy="102767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cxnSp>
            <p:nvCxnSpPr>
              <p:cNvPr id="57" name="直接连接符 56"/>
              <p:cNvCxnSpPr/>
              <p:nvPr/>
            </p:nvCxnSpPr>
            <p:spPr>
              <a:xfrm>
                <a:off x="2271263" y="2475400"/>
                <a:ext cx="357669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5" name="文本框 87"/>
            <p:cNvSpPr txBox="1"/>
            <p:nvPr/>
          </p:nvSpPr>
          <p:spPr>
            <a:xfrm>
              <a:off x="1279839" y="4038918"/>
              <a:ext cx="811831" cy="369332"/>
            </a:xfrm>
            <a:prstGeom prst="rect">
              <a:avLst/>
            </a:prstGeom>
            <a:noFill/>
          </p:spPr>
          <p:txBody>
            <a:bodyPr wrap="square" rtlCol="0">
              <a:spAutoFit/>
            </a:bodyPr>
            <a:lstStyle/>
            <a:p>
              <a:endParaRPr lang="zh-CN" altLang="en-US" b="1" dirty="0">
                <a:solidFill>
                  <a:schemeClr val="tx1">
                    <a:lumMod val="75000"/>
                    <a:lumOff val="25000"/>
                  </a:schemeClr>
                </a:solidFill>
                <a:cs typeface="+mn-ea"/>
                <a:sym typeface="+mn-lt"/>
              </a:endParaRPr>
            </a:p>
          </p:txBody>
        </p:sp>
      </p:grpSp>
      <p:sp>
        <p:nvSpPr>
          <p:cNvPr id="60" name="文本框 89"/>
          <p:cNvSpPr txBox="1"/>
          <p:nvPr/>
        </p:nvSpPr>
        <p:spPr>
          <a:xfrm>
            <a:off x="1123529" y="2684247"/>
            <a:ext cx="1604923" cy="460375"/>
          </a:xfrm>
          <a:prstGeom prst="rect">
            <a:avLst/>
          </a:prstGeom>
          <a:noFill/>
        </p:spPr>
        <p:txBody>
          <a:bodyPr wrap="square" rtlCol="0">
            <a:spAutoFit/>
          </a:bodyPr>
          <a:lstStyle/>
          <a:p>
            <a:pPr algn="dist"/>
            <a:r>
              <a:rPr lang="zh-CN" altLang="en-US" sz="2400" b="1" dirty="0" smtClean="0">
                <a:solidFill>
                  <a:srgbClr val="000000"/>
                </a:solidFill>
                <a:latin typeface="黑体" panose="02010609060101010101" pitchFamily="2" charset="-122"/>
                <a:ea typeface="黑体" panose="02010609060101010101" pitchFamily="2" charset="-122"/>
                <a:cs typeface="+mn-ea"/>
                <a:sym typeface="+mn-lt"/>
              </a:rPr>
              <a:t>工作报告</a:t>
            </a:r>
            <a:endParaRPr lang="zh-CN" altLang="en-US" sz="2400" b="1"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14" name="文本框 89"/>
          <p:cNvSpPr txBox="1"/>
          <p:nvPr/>
        </p:nvSpPr>
        <p:spPr>
          <a:xfrm>
            <a:off x="3093720" y="3493135"/>
            <a:ext cx="4261485" cy="2861310"/>
          </a:xfrm>
          <a:prstGeom prst="rect">
            <a:avLst/>
          </a:prstGeom>
          <a:noFill/>
        </p:spPr>
        <p:txBody>
          <a:bodyPr wrap="square" rtlCol="0">
            <a:spAutoFit/>
          </a:bodyPr>
          <a:p>
            <a:pPr marL="457200" indent="-457200" algn="l" fontAlgn="auto">
              <a:lnSpc>
                <a:spcPct val="150000"/>
              </a:lnSpc>
              <a:buFont typeface="+mj-lt"/>
              <a:buAutoNum type="arabicPeriod"/>
            </a:pPr>
            <a:r>
              <a:rPr lang="zh-CN" altLang="en-US" sz="2400" dirty="0" smtClean="0">
                <a:solidFill>
                  <a:srgbClr val="000000"/>
                </a:solidFill>
                <a:latin typeface="黑体" panose="02010609060101010101" pitchFamily="2" charset="-122"/>
                <a:ea typeface="黑体" panose="02010609060101010101" pitchFamily="2" charset="-122"/>
                <a:cs typeface="+mn-ea"/>
                <a:sym typeface="+mn-lt"/>
              </a:rPr>
              <a:t>课题（项目）来源</a:t>
            </a:r>
            <a:r>
              <a:rPr lang="zh-CN" altLang="en-US" sz="2400" dirty="0">
                <a:solidFill>
                  <a:srgbClr val="000000"/>
                </a:solidFill>
                <a:latin typeface="黑体" panose="02010609060101010101" pitchFamily="2" charset="-122"/>
                <a:ea typeface="黑体" panose="02010609060101010101" pitchFamily="2" charset="-122"/>
                <a:cs typeface="+mn-ea"/>
                <a:sym typeface="+mn-lt"/>
              </a:rPr>
              <a:t>；</a:t>
            </a:r>
            <a:endParaRPr lang="zh-CN" altLang="en-US" sz="2400" dirty="0">
              <a:solidFill>
                <a:srgbClr val="000000"/>
              </a:solidFill>
              <a:latin typeface="黑体" panose="02010609060101010101" pitchFamily="2" charset="-122"/>
              <a:ea typeface="黑体" panose="02010609060101010101" pitchFamily="2" charset="-122"/>
              <a:cs typeface="+mn-ea"/>
              <a:sym typeface="+mn-lt"/>
            </a:endParaRPr>
          </a:p>
          <a:p>
            <a:pPr marL="457200" indent="-457200" algn="l" fontAlgn="auto">
              <a:lnSpc>
                <a:spcPct val="150000"/>
              </a:lnSpc>
              <a:buFont typeface="+mj-lt"/>
              <a:buAutoNum type="arabicPeriod"/>
            </a:pPr>
            <a:r>
              <a:rPr lang="zh-CN" altLang="en-US" sz="2400" dirty="0" smtClean="0">
                <a:solidFill>
                  <a:srgbClr val="000000"/>
                </a:solidFill>
                <a:latin typeface="黑体" panose="02010609060101010101" pitchFamily="2" charset="-122"/>
                <a:ea typeface="黑体" panose="02010609060101010101" pitchFamily="2" charset="-122"/>
                <a:cs typeface="+mn-ea"/>
                <a:sym typeface="+mn-lt"/>
              </a:rPr>
              <a:t>课题（项目）研究背景；</a:t>
            </a:r>
            <a:endParaRPr lang="zh-CN" altLang="en-US" sz="2400" dirty="0" smtClean="0">
              <a:solidFill>
                <a:srgbClr val="000000"/>
              </a:solidFill>
              <a:latin typeface="黑体" panose="02010609060101010101" pitchFamily="2" charset="-122"/>
              <a:ea typeface="黑体" panose="02010609060101010101" pitchFamily="2" charset="-122"/>
              <a:cs typeface="+mn-ea"/>
              <a:sym typeface="+mn-lt"/>
            </a:endParaRPr>
          </a:p>
          <a:p>
            <a:pPr marL="457200" indent="-457200" algn="l" fontAlgn="auto">
              <a:lnSpc>
                <a:spcPct val="150000"/>
              </a:lnSpc>
              <a:buAutoNum type="arabicPeriod"/>
            </a:pPr>
            <a:r>
              <a:rPr lang="zh-CN" altLang="en-US" sz="2400" dirty="0" smtClean="0">
                <a:solidFill>
                  <a:srgbClr val="000000"/>
                </a:solidFill>
                <a:latin typeface="黑体" panose="02010609060101010101" pitchFamily="2" charset="-122"/>
                <a:ea typeface="黑体" panose="02010609060101010101" pitchFamily="2" charset="-122"/>
                <a:cs typeface="+mn-ea"/>
                <a:sym typeface="+mn-lt"/>
              </a:rPr>
              <a:t>研究工作的目的及意义；</a:t>
            </a:r>
            <a:endParaRPr lang="zh-CN" altLang="en-US" sz="2400" dirty="0" smtClean="0">
              <a:solidFill>
                <a:srgbClr val="000000"/>
              </a:solidFill>
              <a:latin typeface="黑体" panose="02010609060101010101" pitchFamily="2" charset="-122"/>
              <a:ea typeface="黑体" panose="02010609060101010101" pitchFamily="2" charset="-122"/>
              <a:cs typeface="+mn-ea"/>
              <a:sym typeface="+mn-lt"/>
            </a:endParaRPr>
          </a:p>
          <a:p>
            <a:pPr marL="457200" indent="-457200" algn="l" fontAlgn="auto">
              <a:lnSpc>
                <a:spcPct val="150000"/>
              </a:lnSpc>
              <a:buAutoNum type="arabicPeriod"/>
            </a:pPr>
            <a:r>
              <a:rPr lang="zh-CN" altLang="en-US" sz="2400" dirty="0" smtClean="0">
                <a:solidFill>
                  <a:srgbClr val="000000"/>
                </a:solidFill>
                <a:latin typeface="黑体" panose="02010609060101010101" pitchFamily="2" charset="-122"/>
                <a:ea typeface="黑体" panose="02010609060101010101" pitchFamily="2" charset="-122"/>
                <a:cs typeface="+mn-ea"/>
                <a:sym typeface="+mn-lt"/>
              </a:rPr>
              <a:t>研究组织实施过程；</a:t>
            </a:r>
            <a:endParaRPr lang="zh-CN" altLang="en-US" sz="2400" dirty="0" smtClean="0">
              <a:solidFill>
                <a:srgbClr val="000000"/>
              </a:solidFill>
              <a:latin typeface="黑体" panose="02010609060101010101" pitchFamily="2" charset="-122"/>
              <a:ea typeface="黑体" panose="02010609060101010101" pitchFamily="2" charset="-122"/>
              <a:cs typeface="+mn-ea"/>
              <a:sym typeface="+mn-lt"/>
            </a:endParaRPr>
          </a:p>
          <a:p>
            <a:pPr marL="457200" indent="-457200" algn="l" fontAlgn="auto">
              <a:lnSpc>
                <a:spcPct val="150000"/>
              </a:lnSpc>
              <a:buAutoNum type="arabicPeriod"/>
            </a:pPr>
            <a:r>
              <a:rPr lang="zh-CN" altLang="en-US" sz="2400" dirty="0" smtClean="0">
                <a:solidFill>
                  <a:srgbClr val="000000"/>
                </a:solidFill>
                <a:latin typeface="黑体" panose="02010609060101010101" pitchFamily="2" charset="-122"/>
                <a:ea typeface="黑体" panose="02010609060101010101" pitchFamily="2" charset="-122"/>
                <a:cs typeface="+mn-ea"/>
                <a:sym typeface="+mn-lt"/>
              </a:rPr>
              <a:t>完成的主要研究内容；</a:t>
            </a:r>
            <a:endParaRPr lang="zh-CN" altLang="en-US" b="1" dirty="0">
              <a:solidFill>
                <a:schemeClr val="tx1">
                  <a:lumMod val="75000"/>
                  <a:lumOff val="25000"/>
                </a:schemeClr>
              </a:solidFill>
              <a:latin typeface="黑体" panose="02010609060101010101" pitchFamily="2" charset="-122"/>
              <a:ea typeface="黑体" panose="02010609060101010101" pitchFamily="2" charset="-122"/>
              <a:cs typeface="+mn-ea"/>
              <a:sym typeface="+mn-lt"/>
            </a:endParaRPr>
          </a:p>
        </p:txBody>
      </p:sp>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l="21290" t="45351" r="56133" b="22575"/>
          <a:stretch>
            <a:fillRect/>
          </a:stretch>
        </p:blipFill>
        <p:spPr>
          <a:xfrm>
            <a:off x="10379075" y="267335"/>
            <a:ext cx="1536065" cy="21037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nodePh="1">
                                  <p:stCondLst>
                                    <p:cond delay="0"/>
                                  </p:stCondLst>
                                  <p:endCondLst>
                                    <p:cond evt="begin" delay="0">
                                      <p:tn val="10"/>
                                    </p:cond>
                                  </p:end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nodePh="1">
                                  <p:stCondLst>
                                    <p:cond delay="0"/>
                                  </p:stCondLst>
                                  <p:endCondLst>
                                    <p:cond evt="begin" delay="0">
                                      <p:tn val="14"/>
                                    </p:cond>
                                  </p:end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left)">
                                      <p:cBhvr>
                                        <p:cTn id="20" dur="500"/>
                                        <p:tgtEl>
                                          <p:spTgt spid="53"/>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fill="hold"/>
                                        <p:tgtEl>
                                          <p:spTgt spid="60"/>
                                        </p:tgtEl>
                                        <p:attrNameLst>
                                          <p:attrName>ppt_x</p:attrName>
                                        </p:attrNameLst>
                                      </p:cBhvr>
                                      <p:tavLst>
                                        <p:tav tm="0">
                                          <p:val>
                                            <p:strVal val="#ppt_x"/>
                                          </p:val>
                                        </p:tav>
                                        <p:tav tm="100000">
                                          <p:val>
                                            <p:strVal val="#ppt_x"/>
                                          </p:val>
                                        </p:tav>
                                      </p:tavLst>
                                    </p:anim>
                                    <p:anim calcmode="lin" valueType="num">
                                      <p:cBhvr additive="base">
                                        <p:cTn id="24" dur="500" fill="hold"/>
                                        <p:tgtEl>
                                          <p:spTgt spid="6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nodePh="1">
                                  <p:stCondLst>
                                    <p:cond delay="0"/>
                                  </p:stCondLst>
                                  <p:endCondLst>
                                    <p:cond evt="begin" delay="0">
                                      <p:tn val="25"/>
                                    </p:cond>
                                  </p:end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3" presetClass="entr" presetSubtype="1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6" grpId="0"/>
      <p:bldP spid="49" grpId="0"/>
      <p:bldP spid="60"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096" y="0"/>
            <a:ext cx="12185094" cy="6858001"/>
          </a:xfrm>
          <a:prstGeom prst="rect">
            <a:avLst/>
          </a:prstGeom>
        </p:spPr>
      </p:pic>
      <p:sp>
        <p:nvSpPr>
          <p:cNvPr id="26" name="矩形 25"/>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TextBox 12"/>
          <p:cNvSpPr txBox="1"/>
          <p:nvPr/>
        </p:nvSpPr>
        <p:spPr>
          <a:xfrm flipH="1">
            <a:off x="3640312" y="1441634"/>
            <a:ext cx="4084320" cy="645160"/>
          </a:xfrm>
          <a:prstGeom prst="rect">
            <a:avLst/>
          </a:prstGeom>
          <a:noFill/>
        </p:spPr>
        <p:txBody>
          <a:bodyPr wrap="square" rtlCol="0">
            <a:spAutoFit/>
          </a:bodyPr>
          <a:lstStyle/>
          <a:p>
            <a:pPr algn="dist"/>
            <a:r>
              <a:rPr lang="zh-CN" altLang="en-US" sz="3600" b="1" dirty="0" smtClean="0">
                <a:solidFill>
                  <a:srgbClr val="000000"/>
                </a:solidFill>
                <a:latin typeface="黑体" panose="02010609060101010101" pitchFamily="2" charset="-122"/>
                <a:ea typeface="黑体" panose="02010609060101010101" pitchFamily="2" charset="-122"/>
                <a:cs typeface="+mn-ea"/>
                <a:sym typeface="+mn-lt"/>
              </a:rPr>
              <a:t>材料撰写</a:t>
            </a:r>
            <a:endParaRPr lang="zh-CN" altLang="en-US" sz="3600" b="1"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49" name="文本框 89"/>
          <p:cNvSpPr txBox="1"/>
          <p:nvPr/>
        </p:nvSpPr>
        <p:spPr>
          <a:xfrm>
            <a:off x="2431218" y="4390141"/>
            <a:ext cx="7543607" cy="461665"/>
          </a:xfrm>
          <a:prstGeom prst="rect">
            <a:avLst/>
          </a:prstGeom>
          <a:noFill/>
        </p:spPr>
        <p:txBody>
          <a:bodyPr wrap="square" rtlCol="0">
            <a:spAutoFit/>
          </a:bodyPr>
          <a:lstStyle/>
          <a:p>
            <a:pPr algn="dist"/>
            <a:endParaRPr lang="zh-CN" altLang="en-US" sz="2400" b="1" dirty="0">
              <a:solidFill>
                <a:schemeClr val="tx1">
                  <a:lumMod val="75000"/>
                  <a:lumOff val="25000"/>
                </a:schemeClr>
              </a:solidFill>
              <a:cs typeface="+mn-ea"/>
              <a:sym typeface="+mn-lt"/>
            </a:endParaRPr>
          </a:p>
        </p:txBody>
      </p:sp>
      <p:grpSp>
        <p:nvGrpSpPr>
          <p:cNvPr id="53" name="组合 52"/>
          <p:cNvGrpSpPr/>
          <p:nvPr/>
        </p:nvGrpSpPr>
        <p:grpSpPr>
          <a:xfrm>
            <a:off x="1091381" y="2365717"/>
            <a:ext cx="8598310" cy="1059266"/>
            <a:chOff x="1252533" y="3899550"/>
            <a:chExt cx="4495753" cy="1059266"/>
          </a:xfrm>
        </p:grpSpPr>
        <p:grpSp>
          <p:nvGrpSpPr>
            <p:cNvPr id="54" name="组合 69"/>
            <p:cNvGrpSpPr/>
            <p:nvPr/>
          </p:nvGrpSpPr>
          <p:grpSpPr>
            <a:xfrm>
              <a:off x="1252533" y="3899550"/>
              <a:ext cx="4495753" cy="1059266"/>
              <a:chOff x="1352206" y="2475357"/>
              <a:chExt cx="4495753" cy="1059266"/>
            </a:xfrm>
          </p:grpSpPr>
          <p:grpSp>
            <p:nvGrpSpPr>
              <p:cNvPr id="56" name="组合 70"/>
              <p:cNvGrpSpPr/>
              <p:nvPr/>
            </p:nvGrpSpPr>
            <p:grpSpPr>
              <a:xfrm>
                <a:off x="1352206" y="2475357"/>
                <a:ext cx="866983" cy="1059266"/>
                <a:chOff x="2151443" y="1607361"/>
                <a:chExt cx="951348" cy="1108342"/>
              </a:xfrm>
            </p:grpSpPr>
            <p:sp>
              <p:nvSpPr>
                <p:cNvPr id="58" name="文本框 72"/>
                <p:cNvSpPr txBox="1"/>
                <p:nvPr/>
              </p:nvSpPr>
              <p:spPr>
                <a:xfrm>
                  <a:off x="2181322" y="1652984"/>
                  <a:ext cx="202707" cy="1062719"/>
                </a:xfrm>
                <a:prstGeom prst="rect">
                  <a:avLst/>
                </a:prstGeom>
                <a:noFill/>
              </p:spPr>
              <p:txBody>
                <a:bodyPr wrap="none" rtlCol="0">
                  <a:spAutoFit/>
                </a:bodyPr>
                <a:lstStyle/>
                <a:p>
                  <a:endParaRPr lang="zh-CN" altLang="en-US" sz="6000" dirty="0">
                    <a:solidFill>
                      <a:srgbClr val="B1896A"/>
                    </a:solidFill>
                    <a:cs typeface="+mn-ea"/>
                    <a:sym typeface="+mn-lt"/>
                  </a:endParaRPr>
                </a:p>
              </p:txBody>
            </p:sp>
            <p:sp>
              <p:nvSpPr>
                <p:cNvPr id="59" name="矩形 58"/>
                <p:cNvSpPr/>
                <p:nvPr/>
              </p:nvSpPr>
              <p:spPr>
                <a:xfrm>
                  <a:off x="2151443" y="1607361"/>
                  <a:ext cx="951348" cy="102767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cxnSp>
            <p:nvCxnSpPr>
              <p:cNvPr id="57" name="直接连接符 56"/>
              <p:cNvCxnSpPr/>
              <p:nvPr/>
            </p:nvCxnSpPr>
            <p:spPr>
              <a:xfrm>
                <a:off x="2271263" y="2475400"/>
                <a:ext cx="357669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5" name="文本框 87"/>
            <p:cNvSpPr txBox="1"/>
            <p:nvPr/>
          </p:nvSpPr>
          <p:spPr>
            <a:xfrm>
              <a:off x="1279839" y="4038918"/>
              <a:ext cx="811831" cy="369332"/>
            </a:xfrm>
            <a:prstGeom prst="rect">
              <a:avLst/>
            </a:prstGeom>
            <a:noFill/>
          </p:spPr>
          <p:txBody>
            <a:bodyPr wrap="square" rtlCol="0">
              <a:spAutoFit/>
            </a:bodyPr>
            <a:lstStyle/>
            <a:p>
              <a:endParaRPr lang="zh-CN" altLang="en-US" b="1" dirty="0">
                <a:solidFill>
                  <a:schemeClr val="tx1">
                    <a:lumMod val="75000"/>
                    <a:lumOff val="25000"/>
                  </a:schemeClr>
                </a:solidFill>
                <a:cs typeface="+mn-ea"/>
                <a:sym typeface="+mn-lt"/>
              </a:endParaRPr>
            </a:p>
          </p:txBody>
        </p:sp>
      </p:grpSp>
      <p:sp>
        <p:nvSpPr>
          <p:cNvPr id="60" name="文本框 89"/>
          <p:cNvSpPr txBox="1"/>
          <p:nvPr/>
        </p:nvSpPr>
        <p:spPr>
          <a:xfrm>
            <a:off x="1123529" y="2684247"/>
            <a:ext cx="1604923" cy="460375"/>
          </a:xfrm>
          <a:prstGeom prst="rect">
            <a:avLst/>
          </a:prstGeom>
          <a:noFill/>
        </p:spPr>
        <p:txBody>
          <a:bodyPr wrap="square" rtlCol="0">
            <a:spAutoFit/>
          </a:bodyPr>
          <a:lstStyle/>
          <a:p>
            <a:pPr algn="dist"/>
            <a:r>
              <a:rPr lang="zh-CN" altLang="en-US" sz="2400" b="1" dirty="0" smtClean="0">
                <a:solidFill>
                  <a:srgbClr val="000000"/>
                </a:solidFill>
                <a:latin typeface="黑体" panose="02010609060101010101" pitchFamily="2" charset="-122"/>
                <a:ea typeface="黑体" panose="02010609060101010101" pitchFamily="2" charset="-122"/>
                <a:cs typeface="+mn-ea"/>
                <a:sym typeface="+mn-lt"/>
              </a:rPr>
              <a:t>工作报告</a:t>
            </a:r>
            <a:endParaRPr lang="zh-CN" altLang="en-US" sz="2400" b="1"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14" name="文本框 89"/>
          <p:cNvSpPr txBox="1"/>
          <p:nvPr/>
        </p:nvSpPr>
        <p:spPr>
          <a:xfrm>
            <a:off x="3093720" y="3144520"/>
            <a:ext cx="6219190" cy="2306955"/>
          </a:xfrm>
          <a:prstGeom prst="rect">
            <a:avLst/>
          </a:prstGeom>
          <a:noFill/>
        </p:spPr>
        <p:txBody>
          <a:bodyPr wrap="square" rtlCol="0">
            <a:spAutoFit/>
          </a:bodyPr>
          <a:p>
            <a:pPr marL="457200" indent="-457200" algn="l" fontAlgn="auto">
              <a:lnSpc>
                <a:spcPct val="150000"/>
              </a:lnSpc>
              <a:buFont typeface="+mj-lt"/>
              <a:buAutoNum type="arabicPeriod" startAt="6"/>
            </a:pPr>
            <a:r>
              <a:rPr lang="zh-CN" altLang="en-US" sz="2400" dirty="0" smtClean="0">
                <a:solidFill>
                  <a:srgbClr val="000000"/>
                </a:solidFill>
                <a:latin typeface="黑体" panose="02010609060101010101" pitchFamily="2" charset="-122"/>
                <a:ea typeface="黑体" panose="02010609060101010101" pitchFamily="2" charset="-122"/>
                <a:cs typeface="+mn-ea"/>
                <a:sym typeface="+mn-lt"/>
              </a:rPr>
              <a:t>取得的成果与创新点；</a:t>
            </a:r>
            <a:endParaRPr lang="zh-CN" altLang="en-US" sz="2400" dirty="0" smtClean="0">
              <a:solidFill>
                <a:srgbClr val="000000"/>
              </a:solidFill>
              <a:latin typeface="黑体" panose="02010609060101010101" pitchFamily="2" charset="-122"/>
              <a:ea typeface="黑体" panose="02010609060101010101" pitchFamily="2" charset="-122"/>
              <a:cs typeface="+mn-ea"/>
              <a:sym typeface="+mn-lt"/>
            </a:endParaRPr>
          </a:p>
          <a:p>
            <a:pPr marL="457200" indent="-457200" algn="l" fontAlgn="auto">
              <a:lnSpc>
                <a:spcPct val="150000"/>
              </a:lnSpc>
              <a:buFont typeface="+mj-lt"/>
              <a:buAutoNum type="arabicPeriod" startAt="6"/>
            </a:pPr>
            <a:r>
              <a:rPr lang="zh-CN" altLang="en-US" sz="2400" dirty="0" smtClean="0">
                <a:solidFill>
                  <a:srgbClr val="000000"/>
                </a:solidFill>
                <a:latin typeface="黑体" panose="02010609060101010101" pitchFamily="2" charset="-122"/>
                <a:ea typeface="黑体" panose="02010609060101010101" pitchFamily="2" charset="-122"/>
                <a:cs typeface="+mn-ea"/>
                <a:sym typeface="+mn-lt"/>
              </a:rPr>
              <a:t>成果应用情况；</a:t>
            </a:r>
            <a:endParaRPr lang="zh-CN" altLang="en-US" sz="2400" dirty="0" smtClean="0">
              <a:solidFill>
                <a:srgbClr val="000000"/>
              </a:solidFill>
              <a:latin typeface="黑体" panose="02010609060101010101" pitchFamily="2" charset="-122"/>
              <a:ea typeface="黑体" panose="02010609060101010101" pitchFamily="2" charset="-122"/>
              <a:cs typeface="+mn-ea"/>
              <a:sym typeface="+mn-lt"/>
            </a:endParaRPr>
          </a:p>
          <a:p>
            <a:pPr marL="457200" indent="-457200" algn="l" fontAlgn="auto">
              <a:lnSpc>
                <a:spcPct val="150000"/>
              </a:lnSpc>
              <a:buFont typeface="+mj-lt"/>
              <a:buAutoNum type="arabicPeriod" startAt="6"/>
            </a:pPr>
            <a:r>
              <a:rPr lang="zh-CN" altLang="en-US" sz="2400" dirty="0" smtClean="0">
                <a:solidFill>
                  <a:srgbClr val="000000"/>
                </a:solidFill>
                <a:latin typeface="黑体" panose="02010609060101010101" pitchFamily="2" charset="-122"/>
                <a:ea typeface="黑体" panose="02010609060101010101" pitchFamily="2" charset="-122"/>
                <a:cs typeface="+mn-ea"/>
                <a:sym typeface="+mn-lt"/>
              </a:rPr>
              <a:t>已获得的社会经济效益及应用前景分析；</a:t>
            </a:r>
            <a:endParaRPr lang="zh-CN" altLang="en-US" sz="2400" dirty="0" smtClean="0">
              <a:solidFill>
                <a:srgbClr val="000000"/>
              </a:solidFill>
              <a:latin typeface="黑体" panose="02010609060101010101" pitchFamily="2" charset="-122"/>
              <a:ea typeface="黑体" panose="02010609060101010101" pitchFamily="2" charset="-122"/>
              <a:cs typeface="+mn-ea"/>
              <a:sym typeface="+mn-lt"/>
            </a:endParaRPr>
          </a:p>
          <a:p>
            <a:pPr marL="457200" indent="-457200" algn="l" fontAlgn="auto">
              <a:lnSpc>
                <a:spcPct val="150000"/>
              </a:lnSpc>
              <a:buFont typeface="+mj-lt"/>
              <a:buAutoNum type="arabicPeriod" startAt="6"/>
            </a:pPr>
            <a:r>
              <a:rPr lang="zh-CN" altLang="en-US" sz="2400" dirty="0" smtClean="0">
                <a:solidFill>
                  <a:srgbClr val="000000"/>
                </a:solidFill>
                <a:latin typeface="黑体" panose="02010609060101010101" pitchFamily="2" charset="-122"/>
                <a:ea typeface="黑体" panose="02010609060101010101" pitchFamily="2" charset="-122"/>
                <a:cs typeface="+mn-ea"/>
                <a:sym typeface="+mn-lt"/>
              </a:rPr>
              <a:t>存在的问题及改进意见等。</a:t>
            </a:r>
            <a:endParaRPr lang="zh-CN" altLang="en-US" sz="2400" dirty="0" smtClean="0">
              <a:solidFill>
                <a:srgbClr val="000000"/>
              </a:solidFill>
              <a:latin typeface="黑体" panose="02010609060101010101" pitchFamily="2" charset="-122"/>
              <a:ea typeface="黑体" panose="02010609060101010101" pitchFamily="2" charset="-122"/>
              <a:cs typeface="+mn-ea"/>
              <a:sym typeface="+mn-lt"/>
            </a:endParaRPr>
          </a:p>
        </p:txBody>
      </p:sp>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l="21290" t="45351" r="56133" b="22575"/>
          <a:stretch>
            <a:fillRect/>
          </a:stretch>
        </p:blipFill>
        <p:spPr>
          <a:xfrm>
            <a:off x="10379075" y="267335"/>
            <a:ext cx="1536065" cy="21037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nodePh="1">
                                  <p:stCondLst>
                                    <p:cond delay="0"/>
                                  </p:stCondLst>
                                  <p:endCondLst>
                                    <p:cond evt="begin" delay="0">
                                      <p:tn val="10"/>
                                    </p:cond>
                                  </p:end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fill="hold"/>
                                        <p:tgtEl>
                                          <p:spTgt spid="49"/>
                                        </p:tgtEl>
                                        <p:attrNameLst>
                                          <p:attrName>ppt_x</p:attrName>
                                        </p:attrNameLst>
                                      </p:cBhvr>
                                      <p:tavLst>
                                        <p:tav tm="0">
                                          <p:val>
                                            <p:strVal val="#ppt_x"/>
                                          </p:val>
                                        </p:tav>
                                        <p:tav tm="100000">
                                          <p:val>
                                            <p:strVal val="#ppt_x"/>
                                          </p:val>
                                        </p:tav>
                                      </p:tavLst>
                                    </p:anim>
                                    <p:anim calcmode="lin" valueType="num">
                                      <p:cBhvr additive="base">
                                        <p:cTn id="13" dur="500" fill="hold"/>
                                        <p:tgtEl>
                                          <p:spTgt spid="49"/>
                                        </p:tgtEl>
                                        <p:attrNameLst>
                                          <p:attrName>ppt_y</p:attrName>
                                        </p:attrNameLst>
                                      </p:cBhvr>
                                      <p:tavLst>
                                        <p:tav tm="0">
                                          <p:val>
                                            <p:strVal val="1+#ppt_h/2"/>
                                          </p:val>
                                        </p:tav>
                                        <p:tav tm="100000">
                                          <p:val>
                                            <p:strVal val="#ppt_y"/>
                                          </p:val>
                                        </p:tav>
                                      </p:tavLst>
                                    </p:anim>
                                  </p:childTnLst>
                                </p:cTn>
                              </p:par>
                              <p:par>
                                <p:cTn id="14" presetID="22" presetClass="entr" presetSubtype="8"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ppt_x"/>
                                          </p:val>
                                        </p:tav>
                                        <p:tav tm="100000">
                                          <p:val>
                                            <p:strVal val="#ppt_x"/>
                                          </p:val>
                                        </p:tav>
                                      </p:tavLst>
                                    </p:anim>
                                    <p:anim calcmode="lin" valueType="num">
                                      <p:cBhvr additive="base">
                                        <p:cTn id="20" dur="500" fill="hold"/>
                                        <p:tgtEl>
                                          <p:spTgt spid="6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nodePh="1">
                                  <p:stCondLst>
                                    <p:cond delay="0"/>
                                  </p:stCondLst>
                                  <p:endCondLst>
                                    <p:cond evt="begin" delay="0">
                                      <p:tn val="21"/>
                                    </p:cond>
                                  </p:end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3" presetClass="entr" presetSubtype="1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9" grpId="0"/>
      <p:bldP spid="60"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636" y="0"/>
            <a:ext cx="12185094" cy="6858001"/>
          </a:xfrm>
          <a:prstGeom prst="rect">
            <a:avLst/>
          </a:prstGeom>
        </p:spPr>
      </p:pic>
      <p:sp>
        <p:nvSpPr>
          <p:cNvPr id="26" name="矩形 25"/>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TextBox 12"/>
          <p:cNvSpPr txBox="1"/>
          <p:nvPr/>
        </p:nvSpPr>
        <p:spPr>
          <a:xfrm flipH="1">
            <a:off x="3640312" y="1441634"/>
            <a:ext cx="4084320" cy="645160"/>
          </a:xfrm>
          <a:prstGeom prst="rect">
            <a:avLst/>
          </a:prstGeom>
          <a:noFill/>
        </p:spPr>
        <p:txBody>
          <a:bodyPr wrap="square" rtlCol="0">
            <a:spAutoFit/>
          </a:bodyPr>
          <a:lstStyle/>
          <a:p>
            <a:pPr algn="dist"/>
            <a:r>
              <a:rPr lang="zh-CN" altLang="en-US" sz="3600" b="1" dirty="0" smtClean="0">
                <a:solidFill>
                  <a:srgbClr val="000000"/>
                </a:solidFill>
                <a:latin typeface="黑体" panose="02010609060101010101" pitchFamily="2" charset="-122"/>
                <a:ea typeface="黑体" panose="02010609060101010101" pitchFamily="2" charset="-122"/>
                <a:cs typeface="+mn-ea"/>
                <a:sym typeface="+mn-lt"/>
              </a:rPr>
              <a:t>材料撰写</a:t>
            </a:r>
            <a:endParaRPr lang="zh-CN" altLang="en-US" sz="3600" b="1"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46" name="文本框 89"/>
          <p:cNvSpPr txBox="1"/>
          <p:nvPr/>
        </p:nvSpPr>
        <p:spPr>
          <a:xfrm>
            <a:off x="2344995" y="2866141"/>
            <a:ext cx="7049728" cy="400110"/>
          </a:xfrm>
          <a:prstGeom prst="rect">
            <a:avLst/>
          </a:prstGeom>
          <a:noFill/>
        </p:spPr>
        <p:txBody>
          <a:bodyPr wrap="square" rtlCol="0">
            <a:spAutoFit/>
          </a:bodyPr>
          <a:lstStyle/>
          <a:p>
            <a:pPr algn="dist"/>
            <a:endParaRPr lang="zh-CN" altLang="en-US" sz="2000" b="1" dirty="0">
              <a:solidFill>
                <a:schemeClr val="tx1">
                  <a:lumMod val="75000"/>
                  <a:lumOff val="25000"/>
                </a:schemeClr>
              </a:solidFill>
              <a:cs typeface="+mn-ea"/>
              <a:sym typeface="+mn-lt"/>
            </a:endParaRPr>
          </a:p>
        </p:txBody>
      </p:sp>
      <p:sp>
        <p:nvSpPr>
          <p:cNvPr id="47" name="矩形 46"/>
          <p:cNvSpPr/>
          <p:nvPr/>
        </p:nvSpPr>
        <p:spPr>
          <a:xfrm>
            <a:off x="2993924" y="2515899"/>
            <a:ext cx="6858000" cy="1568450"/>
          </a:xfrm>
          <a:prstGeom prst="rect">
            <a:avLst/>
          </a:prstGeom>
        </p:spPr>
        <p:txBody>
          <a:bodyPr wrap="square">
            <a:spAutoFit/>
          </a:bodyPr>
          <a:lstStyle/>
          <a:p>
            <a:pPr>
              <a:lnSpc>
                <a:spcPct val="100000"/>
              </a:lnSpc>
              <a:spcBef>
                <a:spcPts val="0"/>
              </a:spcBef>
              <a:spcAft>
                <a:spcPts val="0"/>
              </a:spcAft>
            </a:pPr>
            <a:r>
              <a:rPr lang="zh-CN" altLang="en-US" sz="2400" dirty="0" smtClean="0">
                <a:latin typeface="黑体" panose="02010609060101010101" pitchFamily="2" charset="-122"/>
                <a:ea typeface="黑体" panose="02010609060101010101" pitchFamily="2" charset="-122"/>
                <a:sym typeface="+mn-ea"/>
              </a:rPr>
              <a:t>详细阐述</a:t>
            </a:r>
            <a:r>
              <a:rPr lang="zh-CN" altLang="en-US" sz="2400" dirty="0" smtClean="0">
                <a:latin typeface="黑体" panose="02010609060101010101" pitchFamily="2" charset="-122"/>
                <a:ea typeface="黑体" panose="02010609060101010101" pitchFamily="2" charset="-122"/>
              </a:rPr>
              <a:t>成果技术开发的基本过程，要有明确的论点、科学的依据、合理的技术路线、先进的技术手段、可靠的结论，格式上无特殊要求，要详尽，条例清晰，应包括以下几个方面。</a:t>
            </a:r>
            <a:endParaRPr lang="zh-CN" altLang="en-US" sz="2400" dirty="0" smtClean="0">
              <a:latin typeface="黑体" panose="02010609060101010101" pitchFamily="2" charset="-122"/>
              <a:ea typeface="黑体" panose="02010609060101010101" pitchFamily="2" charset="-122"/>
            </a:endParaRPr>
          </a:p>
        </p:txBody>
      </p:sp>
      <p:sp>
        <p:nvSpPr>
          <p:cNvPr id="50" name="文本框 89"/>
          <p:cNvSpPr txBox="1"/>
          <p:nvPr/>
        </p:nvSpPr>
        <p:spPr>
          <a:xfrm>
            <a:off x="3058795" y="4266565"/>
            <a:ext cx="6728460" cy="1753235"/>
          </a:xfrm>
          <a:prstGeom prst="rect">
            <a:avLst/>
          </a:prstGeom>
          <a:noFill/>
        </p:spPr>
        <p:txBody>
          <a:bodyPr wrap="square" rtlCol="0">
            <a:spAutoFit/>
          </a:bodyPr>
          <a:lstStyle/>
          <a:p>
            <a:pPr marL="457200" indent="-457200" fontAlgn="auto">
              <a:lnSpc>
                <a:spcPct val="150000"/>
              </a:lnSpc>
              <a:buFont typeface="+mj-lt"/>
              <a:buAutoNum type="arabicPeriod"/>
            </a:pPr>
            <a:r>
              <a:rPr lang="zh-CN" altLang="en-US" sz="2400" dirty="0" smtClean="0">
                <a:solidFill>
                  <a:srgbClr val="000000"/>
                </a:solidFill>
                <a:latin typeface="黑体" panose="02010609060101010101" pitchFamily="2" charset="-122"/>
                <a:ea typeface="黑体" panose="02010609060101010101" pitchFamily="2" charset="-122"/>
              </a:rPr>
              <a:t>国内外研究状况分析；</a:t>
            </a:r>
            <a:endParaRPr lang="zh-CN" altLang="en-US" sz="2400" dirty="0" smtClean="0">
              <a:solidFill>
                <a:srgbClr val="000000"/>
              </a:solidFill>
              <a:latin typeface="黑体" panose="02010609060101010101" pitchFamily="2" charset="-122"/>
              <a:ea typeface="黑体" panose="02010609060101010101" pitchFamily="2" charset="-122"/>
            </a:endParaRPr>
          </a:p>
          <a:p>
            <a:pPr marL="457200" indent="-457200" fontAlgn="auto">
              <a:lnSpc>
                <a:spcPct val="150000"/>
              </a:lnSpc>
              <a:buFont typeface="+mj-lt"/>
              <a:buAutoNum type="arabicPeriod"/>
            </a:pPr>
            <a:r>
              <a:rPr lang="zh-CN" altLang="en-US" sz="2400" dirty="0" smtClean="0">
                <a:solidFill>
                  <a:srgbClr val="000000"/>
                </a:solidFill>
                <a:latin typeface="黑体" panose="02010609060101010101" pitchFamily="2" charset="-122"/>
                <a:ea typeface="黑体" panose="02010609060101010101" pitchFamily="2" charset="-122"/>
                <a:sym typeface="+mn-ea"/>
              </a:rPr>
              <a:t>研究经过：</a:t>
            </a:r>
            <a:endParaRPr lang="zh-CN" altLang="en-US" sz="2400" dirty="0" smtClean="0">
              <a:solidFill>
                <a:srgbClr val="000000"/>
              </a:solidFill>
              <a:latin typeface="黑体" panose="02010609060101010101" pitchFamily="2" charset="-122"/>
              <a:ea typeface="黑体" panose="02010609060101010101" pitchFamily="2" charset="-122"/>
              <a:sym typeface="+mn-ea"/>
            </a:endParaRPr>
          </a:p>
          <a:p>
            <a:pPr indent="0" fontAlgn="auto">
              <a:lnSpc>
                <a:spcPct val="150000"/>
              </a:lnSpc>
              <a:buFont typeface="+mj-lt"/>
              <a:buNone/>
            </a:pPr>
            <a:r>
              <a:rPr lang="zh-CN" altLang="en-US" sz="2400" dirty="0" smtClean="0">
                <a:solidFill>
                  <a:srgbClr val="000000"/>
                </a:solidFill>
                <a:latin typeface="黑体" panose="02010609060101010101" pitchFamily="2" charset="-122"/>
                <a:ea typeface="黑体" panose="02010609060101010101" pitchFamily="2" charset="-122"/>
                <a:sym typeface="+mn-ea"/>
              </a:rPr>
              <a:t>   </a:t>
            </a:r>
            <a:r>
              <a:rPr lang="en-US" altLang="zh-CN" sz="2400" dirty="0" smtClean="0">
                <a:solidFill>
                  <a:srgbClr val="000000"/>
                </a:solidFill>
                <a:latin typeface="黑体" panose="02010609060101010101" pitchFamily="2" charset="-122"/>
                <a:ea typeface="黑体" panose="02010609060101010101" pitchFamily="2" charset="-122"/>
                <a:sym typeface="+mn-ea"/>
              </a:rPr>
              <a:t>(1)</a:t>
            </a:r>
            <a:r>
              <a:rPr lang="zh-CN" altLang="en-US" sz="2400" dirty="0" smtClean="0">
                <a:solidFill>
                  <a:srgbClr val="000000"/>
                </a:solidFill>
                <a:latin typeface="黑体" panose="02010609060101010101" pitchFamily="2" charset="-122"/>
                <a:ea typeface="黑体" panose="02010609060101010101" pitchFamily="2" charset="-122"/>
                <a:sym typeface="+mn-ea"/>
              </a:rPr>
              <a:t>研究设计依据与总体设计方案；</a:t>
            </a:r>
            <a:endParaRPr lang="zh-CN" altLang="en-US" sz="2400" dirty="0" smtClean="0">
              <a:solidFill>
                <a:srgbClr val="000000"/>
              </a:solidFill>
              <a:latin typeface="黑体" panose="02010609060101010101" pitchFamily="2" charset="-122"/>
              <a:ea typeface="黑体" panose="02010609060101010101" pitchFamily="2" charset="-122"/>
            </a:endParaRPr>
          </a:p>
        </p:txBody>
      </p:sp>
      <p:grpSp>
        <p:nvGrpSpPr>
          <p:cNvPr id="14" name="组合 52"/>
          <p:cNvGrpSpPr/>
          <p:nvPr/>
        </p:nvGrpSpPr>
        <p:grpSpPr>
          <a:xfrm>
            <a:off x="1091381" y="2365717"/>
            <a:ext cx="8598310" cy="1059266"/>
            <a:chOff x="1252533" y="3899550"/>
            <a:chExt cx="4495753" cy="1059266"/>
          </a:xfrm>
        </p:grpSpPr>
        <p:grpSp>
          <p:nvGrpSpPr>
            <p:cNvPr id="16" name="组合 69"/>
            <p:cNvGrpSpPr/>
            <p:nvPr/>
          </p:nvGrpSpPr>
          <p:grpSpPr>
            <a:xfrm>
              <a:off x="1252533" y="3899550"/>
              <a:ext cx="4495753" cy="1059266"/>
              <a:chOff x="1352206" y="2475357"/>
              <a:chExt cx="4495753" cy="1059266"/>
            </a:xfrm>
          </p:grpSpPr>
          <p:grpSp>
            <p:nvGrpSpPr>
              <p:cNvPr id="20" name="组合 70"/>
              <p:cNvGrpSpPr/>
              <p:nvPr/>
            </p:nvGrpSpPr>
            <p:grpSpPr>
              <a:xfrm>
                <a:off x="1352206" y="2475357"/>
                <a:ext cx="866983" cy="1059266"/>
                <a:chOff x="2151443" y="1607361"/>
                <a:chExt cx="951348" cy="1108342"/>
              </a:xfrm>
            </p:grpSpPr>
            <p:sp>
              <p:nvSpPr>
                <p:cNvPr id="58" name="文本框 72"/>
                <p:cNvSpPr txBox="1"/>
                <p:nvPr/>
              </p:nvSpPr>
              <p:spPr>
                <a:xfrm>
                  <a:off x="2181322" y="1652984"/>
                  <a:ext cx="202707" cy="1062719"/>
                </a:xfrm>
                <a:prstGeom prst="rect">
                  <a:avLst/>
                </a:prstGeom>
                <a:noFill/>
              </p:spPr>
              <p:txBody>
                <a:bodyPr wrap="none" rtlCol="0">
                  <a:spAutoFit/>
                </a:bodyPr>
                <a:lstStyle/>
                <a:p>
                  <a:endParaRPr lang="zh-CN" altLang="en-US" sz="6000" dirty="0">
                    <a:solidFill>
                      <a:srgbClr val="B1896A"/>
                    </a:solidFill>
                    <a:cs typeface="+mn-ea"/>
                    <a:sym typeface="+mn-lt"/>
                  </a:endParaRPr>
                </a:p>
              </p:txBody>
            </p:sp>
            <p:sp>
              <p:nvSpPr>
                <p:cNvPr id="59" name="矩形 58"/>
                <p:cNvSpPr/>
                <p:nvPr/>
              </p:nvSpPr>
              <p:spPr>
                <a:xfrm>
                  <a:off x="2151443" y="1607361"/>
                  <a:ext cx="951348" cy="102767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cxnSp>
            <p:nvCxnSpPr>
              <p:cNvPr id="57" name="直接连接符 56"/>
              <p:cNvCxnSpPr/>
              <p:nvPr/>
            </p:nvCxnSpPr>
            <p:spPr>
              <a:xfrm>
                <a:off x="2271263" y="2475400"/>
                <a:ext cx="357669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5" name="文本框 87"/>
            <p:cNvSpPr txBox="1"/>
            <p:nvPr/>
          </p:nvSpPr>
          <p:spPr>
            <a:xfrm>
              <a:off x="1279839" y="4038918"/>
              <a:ext cx="811831" cy="369332"/>
            </a:xfrm>
            <a:prstGeom prst="rect">
              <a:avLst/>
            </a:prstGeom>
            <a:noFill/>
          </p:spPr>
          <p:txBody>
            <a:bodyPr wrap="square" rtlCol="0">
              <a:spAutoFit/>
            </a:bodyPr>
            <a:lstStyle/>
            <a:p>
              <a:endParaRPr lang="zh-CN" altLang="en-US" b="1" dirty="0">
                <a:solidFill>
                  <a:schemeClr val="tx1">
                    <a:lumMod val="75000"/>
                    <a:lumOff val="25000"/>
                  </a:schemeClr>
                </a:solidFill>
                <a:cs typeface="+mn-ea"/>
                <a:sym typeface="+mn-lt"/>
              </a:endParaRPr>
            </a:p>
          </p:txBody>
        </p:sp>
      </p:grpSp>
      <p:sp>
        <p:nvSpPr>
          <p:cNvPr id="60" name="文本框 89"/>
          <p:cNvSpPr txBox="1"/>
          <p:nvPr/>
        </p:nvSpPr>
        <p:spPr>
          <a:xfrm>
            <a:off x="1123529" y="2684247"/>
            <a:ext cx="1604923" cy="460375"/>
          </a:xfrm>
          <a:prstGeom prst="rect">
            <a:avLst/>
          </a:prstGeom>
          <a:noFill/>
        </p:spPr>
        <p:txBody>
          <a:bodyPr wrap="square" rtlCol="0">
            <a:spAutoFit/>
          </a:bodyPr>
          <a:lstStyle/>
          <a:p>
            <a:pPr algn="dist"/>
            <a:r>
              <a:rPr lang="zh-CN" altLang="en-US" sz="2400" b="1" dirty="0" smtClean="0">
                <a:solidFill>
                  <a:srgbClr val="000000"/>
                </a:solidFill>
                <a:latin typeface="黑体" panose="02010609060101010101" pitchFamily="2" charset="-122"/>
                <a:ea typeface="黑体" panose="02010609060101010101" pitchFamily="2" charset="-122"/>
                <a:cs typeface="+mn-ea"/>
                <a:sym typeface="+mn-lt"/>
              </a:rPr>
              <a:t>技术报告</a:t>
            </a:r>
            <a:endParaRPr lang="zh-CN" altLang="en-US" sz="2400" b="1" dirty="0" smtClean="0">
              <a:solidFill>
                <a:srgbClr val="000000"/>
              </a:solidFill>
              <a:latin typeface="黑体" panose="02010609060101010101" pitchFamily="2" charset="-122"/>
              <a:ea typeface="黑体" panose="02010609060101010101" pitchFamily="2" charset="-122"/>
              <a:cs typeface="+mn-ea"/>
              <a:sym typeface="+mn-lt"/>
            </a:endParaRP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21290" t="45351" r="56133" b="22575"/>
          <a:stretch>
            <a:fillRect/>
          </a:stretch>
        </p:blipFill>
        <p:spPr>
          <a:xfrm>
            <a:off x="10379075" y="267335"/>
            <a:ext cx="1536065" cy="21037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nodePh="1">
                                  <p:stCondLst>
                                    <p:cond delay="0"/>
                                  </p:stCondLst>
                                  <p:endCondLst>
                                    <p:cond evt="begin" delay="0">
                                      <p:tn val="10"/>
                                    </p:cond>
                                  </p:end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500" fill="hold"/>
                                        <p:tgtEl>
                                          <p:spTgt spid="50"/>
                                        </p:tgtEl>
                                        <p:attrNameLst>
                                          <p:attrName>ppt_x</p:attrName>
                                        </p:attrNameLst>
                                      </p:cBhvr>
                                      <p:tavLst>
                                        <p:tav tm="0">
                                          <p:val>
                                            <p:strVal val="#ppt_x"/>
                                          </p:val>
                                        </p:tav>
                                        <p:tav tm="100000">
                                          <p:val>
                                            <p:strVal val="#ppt_x"/>
                                          </p:val>
                                        </p:tav>
                                      </p:tavLst>
                                    </p:anim>
                                    <p:anim calcmode="lin" valueType="num">
                                      <p:cBhvr additive="base">
                                        <p:cTn id="17" dur="500" fill="hold"/>
                                        <p:tgtEl>
                                          <p:spTgt spid="50"/>
                                        </p:tgtEl>
                                        <p:attrNameLst>
                                          <p:attrName>ppt_y</p:attrName>
                                        </p:attrNameLst>
                                      </p:cBhvr>
                                      <p:tavLst>
                                        <p:tav tm="0">
                                          <p:val>
                                            <p:strVal val="1+#ppt_h/2"/>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fill="hold"/>
                                        <p:tgtEl>
                                          <p:spTgt spid="60"/>
                                        </p:tgtEl>
                                        <p:attrNameLst>
                                          <p:attrName>ppt_x</p:attrName>
                                        </p:attrNameLst>
                                      </p:cBhvr>
                                      <p:tavLst>
                                        <p:tav tm="0">
                                          <p:val>
                                            <p:strVal val="#ppt_x"/>
                                          </p:val>
                                        </p:tav>
                                        <p:tav tm="100000">
                                          <p:val>
                                            <p:strVal val="#ppt_x"/>
                                          </p:val>
                                        </p:tav>
                                      </p:tavLst>
                                    </p:anim>
                                    <p:anim calcmode="lin" valueType="num">
                                      <p:cBhvr additive="base">
                                        <p:cTn id="24" dur="500" fill="hold"/>
                                        <p:tgtEl>
                                          <p:spTgt spid="60"/>
                                        </p:tgtEl>
                                        <p:attrNameLst>
                                          <p:attrName>ppt_y</p:attrName>
                                        </p:attrNameLst>
                                      </p:cBhvr>
                                      <p:tavLst>
                                        <p:tav tm="0">
                                          <p:val>
                                            <p:strVal val="1+#ppt_h/2"/>
                                          </p:val>
                                        </p:tav>
                                        <p:tav tm="100000">
                                          <p:val>
                                            <p:strVal val="#ppt_y"/>
                                          </p:val>
                                        </p:tav>
                                      </p:tavLst>
                                    </p:anim>
                                  </p:childTnLst>
                                </p:cTn>
                              </p:par>
                              <p:par>
                                <p:cTn id="25" presetID="3" presetClass="entr" presetSubtype="1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6" grpId="0"/>
      <p:bldP spid="50"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788" y="-1"/>
            <a:ext cx="12185094" cy="6858001"/>
          </a:xfrm>
          <a:prstGeom prst="rect">
            <a:avLst/>
          </a:prstGeom>
        </p:spPr>
      </p:pic>
      <p:pic>
        <p:nvPicPr>
          <p:cNvPr id="24" name="图片 23"/>
          <p:cNvPicPr>
            <a:picLocks noChangeAspect="1"/>
          </p:cNvPicPr>
          <p:nvPr/>
        </p:nvPicPr>
        <p:blipFill rotWithShape="1">
          <a:blip r:embed="rId2">
            <a:extLst>
              <a:ext uri="{28A0092B-C50C-407E-A947-70E740481C1C}">
                <a14:useLocalDpi xmlns:a14="http://schemas.microsoft.com/office/drawing/2010/main" val="0"/>
              </a:ext>
            </a:extLst>
          </a:blip>
          <a:srcRect r="10711"/>
          <a:stretch>
            <a:fillRect/>
          </a:stretch>
        </p:blipFill>
        <p:spPr>
          <a:xfrm>
            <a:off x="4657399" y="2299347"/>
            <a:ext cx="2868631" cy="3113078"/>
          </a:xfrm>
          <a:prstGeom prst="rect">
            <a:avLst/>
          </a:prstGeom>
        </p:spPr>
      </p:pic>
      <p:grpSp>
        <p:nvGrpSpPr>
          <p:cNvPr id="2" name="组合 1"/>
          <p:cNvGrpSpPr/>
          <p:nvPr/>
        </p:nvGrpSpPr>
        <p:grpSpPr>
          <a:xfrm>
            <a:off x="1246960" y="1984687"/>
            <a:ext cx="844337" cy="844337"/>
            <a:chOff x="2981068" y="1456420"/>
            <a:chExt cx="633448" cy="633448"/>
          </a:xfrm>
        </p:grpSpPr>
        <p:sp>
          <p:nvSpPr>
            <p:cNvPr id="10" name="椭圆 9"/>
            <p:cNvSpPr/>
            <p:nvPr/>
          </p:nvSpPr>
          <p:spPr>
            <a:xfrm>
              <a:off x="3013623" y="1488975"/>
              <a:ext cx="568339" cy="56833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黑体" panose="02010609060101010101" pitchFamily="2" charset="-122"/>
                  <a:ea typeface="黑体" panose="02010609060101010101" pitchFamily="2" charset="-122"/>
                  <a:cs typeface="+mn-ea"/>
                  <a:sym typeface="+mn-lt"/>
                </a:rPr>
                <a:t>一</a:t>
              </a:r>
              <a:endParaRPr lang="zh-CN" altLang="en-US" sz="3200" dirty="0">
                <a:latin typeface="黑体" panose="02010609060101010101" pitchFamily="2" charset="-122"/>
                <a:ea typeface="黑体" panose="02010609060101010101" pitchFamily="2" charset="-122"/>
                <a:cs typeface="+mn-ea"/>
                <a:sym typeface="+mn-lt"/>
              </a:endParaRPr>
            </a:p>
          </p:txBody>
        </p:sp>
        <p:sp>
          <p:nvSpPr>
            <p:cNvPr id="14" name="椭圆 13"/>
            <p:cNvSpPr>
              <a:spLocks noChangeAspect="1"/>
            </p:cNvSpPr>
            <p:nvPr/>
          </p:nvSpPr>
          <p:spPr>
            <a:xfrm>
              <a:off x="2981068" y="1456420"/>
              <a:ext cx="633448" cy="633448"/>
            </a:xfrm>
            <a:prstGeom prst="ellipse">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noFill/>
                <a:cs typeface="+mn-ea"/>
                <a:sym typeface="+mn-lt"/>
              </a:endParaRPr>
            </a:p>
          </p:txBody>
        </p:sp>
      </p:grpSp>
      <p:grpSp>
        <p:nvGrpSpPr>
          <p:cNvPr id="3" name="组合 2"/>
          <p:cNvGrpSpPr/>
          <p:nvPr/>
        </p:nvGrpSpPr>
        <p:grpSpPr>
          <a:xfrm>
            <a:off x="3154226" y="1989766"/>
            <a:ext cx="844337" cy="844337"/>
            <a:chOff x="4411959" y="1460231"/>
            <a:chExt cx="633448" cy="633448"/>
          </a:xfrm>
        </p:grpSpPr>
        <p:sp>
          <p:nvSpPr>
            <p:cNvPr id="11" name="椭圆 10"/>
            <p:cNvSpPr/>
            <p:nvPr/>
          </p:nvSpPr>
          <p:spPr>
            <a:xfrm>
              <a:off x="4444514" y="1492786"/>
              <a:ext cx="568339" cy="56833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黑体" panose="02010609060101010101" pitchFamily="2" charset="-122"/>
                  <a:ea typeface="黑体" panose="02010609060101010101" pitchFamily="2" charset="-122"/>
                  <a:cs typeface="+mn-ea"/>
                  <a:sym typeface="+mn-lt"/>
                </a:rPr>
                <a:t>二</a:t>
              </a:r>
              <a:endParaRPr lang="zh-CN" altLang="en-US" sz="3200" dirty="0">
                <a:latin typeface="黑体" panose="02010609060101010101" pitchFamily="2" charset="-122"/>
                <a:ea typeface="黑体" panose="02010609060101010101" pitchFamily="2" charset="-122"/>
                <a:cs typeface="+mn-ea"/>
                <a:sym typeface="+mn-lt"/>
              </a:endParaRPr>
            </a:p>
          </p:txBody>
        </p:sp>
        <p:sp>
          <p:nvSpPr>
            <p:cNvPr id="15" name="椭圆 14"/>
            <p:cNvSpPr>
              <a:spLocks noChangeAspect="1"/>
            </p:cNvSpPr>
            <p:nvPr/>
          </p:nvSpPr>
          <p:spPr>
            <a:xfrm>
              <a:off x="4411959" y="1460231"/>
              <a:ext cx="633448" cy="633448"/>
            </a:xfrm>
            <a:prstGeom prst="ellipse">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noFill/>
                <a:cs typeface="+mn-ea"/>
                <a:sym typeface="+mn-lt"/>
              </a:endParaRPr>
            </a:p>
          </p:txBody>
        </p:sp>
      </p:grpSp>
      <p:grpSp>
        <p:nvGrpSpPr>
          <p:cNvPr id="4" name="组合 3"/>
          <p:cNvGrpSpPr/>
          <p:nvPr/>
        </p:nvGrpSpPr>
        <p:grpSpPr>
          <a:xfrm>
            <a:off x="7809910" y="1989766"/>
            <a:ext cx="844337" cy="844337"/>
            <a:chOff x="5846764" y="1460231"/>
            <a:chExt cx="633448" cy="633448"/>
          </a:xfrm>
        </p:grpSpPr>
        <p:sp>
          <p:nvSpPr>
            <p:cNvPr id="12" name="椭圆 11"/>
            <p:cNvSpPr/>
            <p:nvPr/>
          </p:nvSpPr>
          <p:spPr>
            <a:xfrm>
              <a:off x="5879319" y="1488498"/>
              <a:ext cx="568339" cy="56833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黑体" panose="02010609060101010101" pitchFamily="2" charset="-122"/>
                  <a:ea typeface="黑体" panose="02010609060101010101" pitchFamily="2" charset="-122"/>
                  <a:cs typeface="+mn-ea"/>
                  <a:sym typeface="+mn-lt"/>
                </a:rPr>
                <a:t>三</a:t>
              </a:r>
              <a:endParaRPr lang="zh-CN" altLang="en-US" sz="3200" dirty="0">
                <a:latin typeface="黑体" panose="02010609060101010101" pitchFamily="2" charset="-122"/>
                <a:ea typeface="黑体" panose="02010609060101010101" pitchFamily="2" charset="-122"/>
                <a:cs typeface="+mn-ea"/>
                <a:sym typeface="+mn-lt"/>
              </a:endParaRPr>
            </a:p>
          </p:txBody>
        </p:sp>
        <p:sp>
          <p:nvSpPr>
            <p:cNvPr id="16" name="椭圆 15"/>
            <p:cNvSpPr>
              <a:spLocks noChangeAspect="1"/>
            </p:cNvSpPr>
            <p:nvPr/>
          </p:nvSpPr>
          <p:spPr>
            <a:xfrm>
              <a:off x="5846764" y="1460231"/>
              <a:ext cx="633448" cy="633448"/>
            </a:xfrm>
            <a:prstGeom prst="ellipse">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noFill/>
                <a:cs typeface="+mn-ea"/>
                <a:sym typeface="+mn-lt"/>
              </a:endParaRPr>
            </a:p>
          </p:txBody>
        </p:sp>
      </p:grpSp>
      <p:grpSp>
        <p:nvGrpSpPr>
          <p:cNvPr id="6" name="组合 5"/>
          <p:cNvGrpSpPr/>
          <p:nvPr/>
        </p:nvGrpSpPr>
        <p:grpSpPr>
          <a:xfrm>
            <a:off x="9729531" y="1989766"/>
            <a:ext cx="844337" cy="844337"/>
            <a:chOff x="7286924" y="1460231"/>
            <a:chExt cx="633448" cy="633448"/>
          </a:xfrm>
        </p:grpSpPr>
        <p:sp>
          <p:nvSpPr>
            <p:cNvPr id="13" name="椭圆 12"/>
            <p:cNvSpPr/>
            <p:nvPr/>
          </p:nvSpPr>
          <p:spPr>
            <a:xfrm>
              <a:off x="7319479" y="1492786"/>
              <a:ext cx="568339" cy="56833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黑体" panose="02010609060101010101" pitchFamily="2" charset="-122"/>
                  <a:ea typeface="黑体" panose="02010609060101010101" pitchFamily="2" charset="-122"/>
                  <a:cs typeface="+mn-ea"/>
                  <a:sym typeface="+mn-lt"/>
                </a:rPr>
                <a:t>四</a:t>
              </a:r>
              <a:endParaRPr lang="zh-CN" altLang="en-US" sz="3200" dirty="0">
                <a:latin typeface="黑体" panose="02010609060101010101" pitchFamily="2" charset="-122"/>
                <a:ea typeface="黑体" panose="02010609060101010101" pitchFamily="2" charset="-122"/>
                <a:cs typeface="+mn-ea"/>
                <a:sym typeface="+mn-lt"/>
              </a:endParaRPr>
            </a:p>
          </p:txBody>
        </p:sp>
        <p:sp>
          <p:nvSpPr>
            <p:cNvPr id="17" name="椭圆 16"/>
            <p:cNvSpPr>
              <a:spLocks noChangeAspect="1"/>
            </p:cNvSpPr>
            <p:nvPr/>
          </p:nvSpPr>
          <p:spPr>
            <a:xfrm>
              <a:off x="7286924" y="1460231"/>
              <a:ext cx="633448" cy="633448"/>
            </a:xfrm>
            <a:prstGeom prst="ellipse">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noFill/>
                <a:cs typeface="+mn-ea"/>
                <a:sym typeface="+mn-lt"/>
              </a:endParaRPr>
            </a:p>
          </p:txBody>
        </p:sp>
      </p:grpSp>
      <p:sp>
        <p:nvSpPr>
          <p:cNvPr id="18" name="文本框 17"/>
          <p:cNvSpPr txBox="1"/>
          <p:nvPr/>
        </p:nvSpPr>
        <p:spPr>
          <a:xfrm>
            <a:off x="1393694" y="3141539"/>
            <a:ext cx="551815" cy="3023403"/>
          </a:xfrm>
          <a:prstGeom prst="rect">
            <a:avLst/>
          </a:prstGeom>
          <a:noFill/>
        </p:spPr>
        <p:txBody>
          <a:bodyPr vert="eaVert" wrap="square" rtlCol="0">
            <a:spAutoFit/>
          </a:bodyPr>
          <a:lstStyle/>
          <a:p>
            <a:r>
              <a:rPr lang="zh-CN" altLang="en-US" sz="2400" spc="251" dirty="0">
                <a:solidFill>
                  <a:srgbClr val="000000"/>
                </a:solidFill>
                <a:latin typeface="黑体" panose="02010609060101010101" pitchFamily="2" charset="-122"/>
                <a:ea typeface="黑体" panose="02010609060101010101" pitchFamily="2" charset="-122"/>
                <a:cs typeface="+mn-ea"/>
                <a:sym typeface="+mn-lt"/>
              </a:rPr>
              <a:t>科技成果评价意义</a:t>
            </a:r>
            <a:endParaRPr lang="zh-CN" altLang="en-US" sz="2400" spc="251" dirty="0">
              <a:solidFill>
                <a:srgbClr val="000000"/>
              </a:solidFill>
              <a:latin typeface="黑体" panose="02010609060101010101" pitchFamily="2" charset="-122"/>
              <a:ea typeface="黑体" panose="02010609060101010101" pitchFamily="2" charset="-122"/>
              <a:cs typeface="+mn-ea"/>
              <a:sym typeface="+mn-lt"/>
            </a:endParaRPr>
          </a:p>
        </p:txBody>
      </p:sp>
      <p:sp>
        <p:nvSpPr>
          <p:cNvPr id="19" name="文本框 18"/>
          <p:cNvSpPr txBox="1"/>
          <p:nvPr/>
        </p:nvSpPr>
        <p:spPr>
          <a:xfrm>
            <a:off x="3265593" y="3141539"/>
            <a:ext cx="551815" cy="3311346"/>
          </a:xfrm>
          <a:prstGeom prst="rect">
            <a:avLst/>
          </a:prstGeom>
          <a:noFill/>
        </p:spPr>
        <p:txBody>
          <a:bodyPr vert="eaVert" wrap="square" rtlCol="0">
            <a:spAutoFit/>
          </a:bodyPr>
          <a:lstStyle/>
          <a:p>
            <a:r>
              <a:rPr lang="zh-CN" altLang="en-US" sz="2400" spc="251" dirty="0">
                <a:solidFill>
                  <a:srgbClr val="000000"/>
                </a:solidFill>
                <a:latin typeface="黑体" panose="02010609060101010101" pitchFamily="2" charset="-122"/>
                <a:ea typeface="黑体" panose="02010609060101010101" pitchFamily="2" charset="-122"/>
                <a:cs typeface="+mn-ea"/>
                <a:sym typeface="+mn-lt"/>
              </a:rPr>
              <a:t>科技成果评价方式</a:t>
            </a:r>
            <a:endParaRPr lang="zh-CN" altLang="en-US" sz="2400" spc="251" dirty="0">
              <a:solidFill>
                <a:srgbClr val="000000"/>
              </a:solidFill>
              <a:latin typeface="黑体" panose="02010609060101010101" pitchFamily="2" charset="-122"/>
              <a:ea typeface="黑体" panose="02010609060101010101" pitchFamily="2" charset="-122"/>
              <a:cs typeface="+mn-ea"/>
              <a:sym typeface="+mn-lt"/>
            </a:endParaRPr>
          </a:p>
        </p:txBody>
      </p:sp>
      <p:sp>
        <p:nvSpPr>
          <p:cNvPr id="20" name="文本框 19"/>
          <p:cNvSpPr txBox="1"/>
          <p:nvPr/>
        </p:nvSpPr>
        <p:spPr>
          <a:xfrm>
            <a:off x="7972493" y="3141539"/>
            <a:ext cx="551815" cy="3311346"/>
          </a:xfrm>
          <a:prstGeom prst="rect">
            <a:avLst/>
          </a:prstGeom>
          <a:noFill/>
        </p:spPr>
        <p:txBody>
          <a:bodyPr vert="eaVert" wrap="square" rtlCol="0">
            <a:spAutoFit/>
          </a:bodyPr>
          <a:lstStyle/>
          <a:p>
            <a:r>
              <a:rPr lang="zh-CN" altLang="en-US" sz="2400" spc="251" dirty="0">
                <a:solidFill>
                  <a:srgbClr val="000000"/>
                </a:solidFill>
                <a:latin typeface="黑体" panose="02010609060101010101" pitchFamily="2" charset="-122"/>
                <a:ea typeface="黑体" panose="02010609060101010101" pitchFamily="2" charset="-122"/>
                <a:cs typeface="+mn-ea"/>
                <a:sym typeface="+mn-lt"/>
              </a:rPr>
              <a:t>科技成果评价程序</a:t>
            </a:r>
            <a:endParaRPr lang="zh-CN" altLang="en-US" sz="2400" spc="251" dirty="0">
              <a:solidFill>
                <a:srgbClr val="000000"/>
              </a:solidFill>
              <a:latin typeface="黑体" panose="02010609060101010101" pitchFamily="2" charset="-122"/>
              <a:ea typeface="黑体" panose="02010609060101010101" pitchFamily="2" charset="-122"/>
              <a:cs typeface="+mn-ea"/>
              <a:sym typeface="+mn-lt"/>
            </a:endParaRPr>
          </a:p>
        </p:txBody>
      </p:sp>
      <p:sp>
        <p:nvSpPr>
          <p:cNvPr id="21" name="文本框 20"/>
          <p:cNvSpPr txBox="1"/>
          <p:nvPr/>
        </p:nvSpPr>
        <p:spPr>
          <a:xfrm>
            <a:off x="9893791" y="3141539"/>
            <a:ext cx="551815" cy="3311346"/>
          </a:xfrm>
          <a:prstGeom prst="rect">
            <a:avLst/>
          </a:prstGeom>
          <a:noFill/>
        </p:spPr>
        <p:txBody>
          <a:bodyPr vert="eaVert" wrap="square" rtlCol="0">
            <a:spAutoFit/>
          </a:bodyPr>
          <a:lstStyle/>
          <a:p>
            <a:r>
              <a:rPr lang="zh-CN" altLang="en-US" sz="2400" spc="251" dirty="0">
                <a:solidFill>
                  <a:srgbClr val="000000"/>
                </a:solidFill>
                <a:latin typeface="黑体" panose="02010609060101010101" pitchFamily="2" charset="-122"/>
                <a:ea typeface="黑体" panose="02010609060101010101" pitchFamily="2" charset="-122"/>
                <a:cs typeface="+mn-ea"/>
                <a:sym typeface="+mn-lt"/>
              </a:rPr>
              <a:t>科技成果登记</a:t>
            </a:r>
            <a:endParaRPr lang="zh-CN" altLang="en-US" sz="2400" spc="251" dirty="0">
              <a:solidFill>
                <a:srgbClr val="000000"/>
              </a:solidFill>
              <a:latin typeface="黑体" panose="02010609060101010101" pitchFamily="2" charset="-122"/>
              <a:ea typeface="黑体" panose="02010609060101010101" pitchFamily="2" charset="-122"/>
              <a:cs typeface="+mn-ea"/>
              <a:sym typeface="+mn-lt"/>
            </a:endParaRPr>
          </a:p>
        </p:txBody>
      </p:sp>
      <p:grpSp>
        <p:nvGrpSpPr>
          <p:cNvPr id="30" name="组合 29"/>
          <p:cNvGrpSpPr/>
          <p:nvPr/>
        </p:nvGrpSpPr>
        <p:grpSpPr>
          <a:xfrm>
            <a:off x="4691199" y="754071"/>
            <a:ext cx="2809602" cy="1076325"/>
            <a:chOff x="4691199" y="754071"/>
            <a:chExt cx="2809602" cy="1076325"/>
          </a:xfrm>
        </p:grpSpPr>
        <p:sp>
          <p:nvSpPr>
            <p:cNvPr id="9" name="文本框 8"/>
            <p:cNvSpPr txBox="1"/>
            <p:nvPr/>
          </p:nvSpPr>
          <p:spPr>
            <a:xfrm>
              <a:off x="4691199" y="754071"/>
              <a:ext cx="2809602" cy="1076325"/>
            </a:xfrm>
            <a:prstGeom prst="rect">
              <a:avLst/>
            </a:prstGeom>
            <a:noFill/>
          </p:spPr>
          <p:txBody>
            <a:bodyPr wrap="square" rtlCol="0">
              <a:spAutoFit/>
            </a:bodyPr>
            <a:lstStyle/>
            <a:p>
              <a:pPr algn="ctr"/>
              <a:r>
                <a:rPr lang="zh-CN" altLang="en-US" sz="6400" dirty="0">
                  <a:solidFill>
                    <a:srgbClr val="000000"/>
                  </a:solidFill>
                  <a:latin typeface="黑体" panose="02010609060101010101" pitchFamily="2" charset="-122"/>
                  <a:ea typeface="黑体" panose="02010609060101010101" pitchFamily="2" charset="-122"/>
                  <a:cs typeface="+mn-ea"/>
                  <a:sym typeface="+mn-lt"/>
                </a:rPr>
                <a:t>内容</a:t>
              </a:r>
              <a:endParaRPr lang="zh-CN" altLang="en-US" sz="6400" dirty="0">
                <a:solidFill>
                  <a:srgbClr val="000000"/>
                </a:solidFill>
                <a:latin typeface="黑体" panose="02010609060101010101" pitchFamily="2" charset="-122"/>
                <a:ea typeface="黑体" panose="02010609060101010101" pitchFamily="2" charset="-122"/>
                <a:cs typeface="+mn-ea"/>
                <a:sym typeface="+mn-lt"/>
              </a:endParaRPr>
            </a:p>
          </p:txBody>
        </p:sp>
        <p:grpSp>
          <p:nvGrpSpPr>
            <p:cNvPr id="25" name="组合 24"/>
            <p:cNvGrpSpPr/>
            <p:nvPr/>
          </p:nvGrpSpPr>
          <p:grpSpPr>
            <a:xfrm rot="5400000">
              <a:off x="5685352" y="525585"/>
              <a:ext cx="543400" cy="2008375"/>
              <a:chOff x="3677871" y="2564765"/>
              <a:chExt cx="543400" cy="1681558"/>
            </a:xfrm>
          </p:grpSpPr>
          <p:cxnSp>
            <p:nvCxnSpPr>
              <p:cNvPr id="26" name="直接连接符 25"/>
              <p:cNvCxnSpPr/>
              <p:nvPr/>
            </p:nvCxnSpPr>
            <p:spPr>
              <a:xfrm>
                <a:off x="3766099" y="2564765"/>
                <a:ext cx="44264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4208745" y="2564765"/>
                <a:ext cx="12526" cy="168155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684270" y="4246323"/>
                <a:ext cx="5244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3677871" y="3935721"/>
                <a:ext cx="6399" cy="31060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5" presetClass="entr" presetSubtype="5"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heckerboard(down)">
                                      <p:cBhvr>
                                        <p:cTn id="12" dur="500"/>
                                        <p:tgtEl>
                                          <p:spTgt spid="24"/>
                                        </p:tgtEl>
                                      </p:cBhvr>
                                    </p:animEffect>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636" y="0"/>
            <a:ext cx="12185094" cy="6858001"/>
          </a:xfrm>
          <a:prstGeom prst="rect">
            <a:avLst/>
          </a:prstGeom>
        </p:spPr>
      </p:pic>
      <p:sp>
        <p:nvSpPr>
          <p:cNvPr id="26" name="矩形 25"/>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TextBox 12"/>
          <p:cNvSpPr txBox="1"/>
          <p:nvPr/>
        </p:nvSpPr>
        <p:spPr>
          <a:xfrm flipH="1">
            <a:off x="3640312" y="1441634"/>
            <a:ext cx="4084320" cy="645160"/>
          </a:xfrm>
          <a:prstGeom prst="rect">
            <a:avLst/>
          </a:prstGeom>
          <a:noFill/>
        </p:spPr>
        <p:txBody>
          <a:bodyPr wrap="square" rtlCol="0">
            <a:spAutoFit/>
          </a:bodyPr>
          <a:lstStyle/>
          <a:p>
            <a:pPr algn="dist"/>
            <a:r>
              <a:rPr lang="zh-CN" altLang="en-US" sz="3600" b="1" dirty="0" smtClean="0">
                <a:solidFill>
                  <a:srgbClr val="000000"/>
                </a:solidFill>
                <a:latin typeface="黑体" panose="02010609060101010101" pitchFamily="2" charset="-122"/>
                <a:ea typeface="黑体" panose="02010609060101010101" pitchFamily="2" charset="-122"/>
                <a:cs typeface="+mn-ea"/>
                <a:sym typeface="+mn-lt"/>
              </a:rPr>
              <a:t>材料撰写</a:t>
            </a:r>
            <a:endParaRPr lang="zh-CN" altLang="en-US" sz="3600" b="1"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46" name="文本框 89"/>
          <p:cNvSpPr txBox="1"/>
          <p:nvPr/>
        </p:nvSpPr>
        <p:spPr>
          <a:xfrm>
            <a:off x="2344995" y="2866141"/>
            <a:ext cx="7049728" cy="400110"/>
          </a:xfrm>
          <a:prstGeom prst="rect">
            <a:avLst/>
          </a:prstGeom>
          <a:noFill/>
        </p:spPr>
        <p:txBody>
          <a:bodyPr wrap="square" rtlCol="0">
            <a:spAutoFit/>
          </a:bodyPr>
          <a:lstStyle/>
          <a:p>
            <a:pPr algn="dist"/>
            <a:endParaRPr lang="zh-CN" altLang="en-US" sz="2000" b="1" dirty="0">
              <a:solidFill>
                <a:schemeClr val="tx1">
                  <a:lumMod val="75000"/>
                  <a:lumOff val="25000"/>
                </a:schemeClr>
              </a:solidFill>
              <a:cs typeface="+mn-ea"/>
              <a:sym typeface="+mn-lt"/>
            </a:endParaRPr>
          </a:p>
        </p:txBody>
      </p:sp>
      <p:sp>
        <p:nvSpPr>
          <p:cNvPr id="50" name="文本框 89"/>
          <p:cNvSpPr txBox="1"/>
          <p:nvPr/>
        </p:nvSpPr>
        <p:spPr>
          <a:xfrm>
            <a:off x="3050540" y="3014345"/>
            <a:ext cx="6805930" cy="2861310"/>
          </a:xfrm>
          <a:prstGeom prst="rect">
            <a:avLst/>
          </a:prstGeom>
          <a:noFill/>
        </p:spPr>
        <p:txBody>
          <a:bodyPr wrap="square" rtlCol="0">
            <a:spAutoFit/>
          </a:bodyPr>
          <a:lstStyle/>
          <a:p>
            <a:pPr indent="0" fontAlgn="auto">
              <a:lnSpc>
                <a:spcPct val="150000"/>
              </a:lnSpc>
              <a:buFont typeface="+mj-lt"/>
              <a:buNone/>
            </a:pPr>
            <a:r>
              <a:rPr lang="en-US" altLang="zh-CN" sz="2400" dirty="0" smtClean="0">
                <a:solidFill>
                  <a:srgbClr val="000000"/>
                </a:solidFill>
                <a:latin typeface="黑体" panose="02010609060101010101" pitchFamily="2" charset="-122"/>
                <a:ea typeface="黑体" panose="02010609060101010101" pitchFamily="2" charset="-122"/>
                <a:sym typeface="+mn-ea"/>
              </a:rPr>
              <a:t>   (2)</a:t>
            </a:r>
            <a:r>
              <a:rPr lang="zh-CN" altLang="en-US" sz="2400" dirty="0" smtClean="0">
                <a:solidFill>
                  <a:srgbClr val="000000"/>
                </a:solidFill>
                <a:latin typeface="黑体" panose="02010609060101010101" pitchFamily="2" charset="-122"/>
                <a:ea typeface="黑体" panose="02010609060101010101" pitchFamily="2" charset="-122"/>
                <a:sym typeface="+mn-ea"/>
              </a:rPr>
              <a:t>试验材料、研究方法与结果；</a:t>
            </a:r>
            <a:endParaRPr lang="zh-CN" altLang="en-US" sz="2400" dirty="0" smtClean="0">
              <a:solidFill>
                <a:srgbClr val="000000"/>
              </a:solidFill>
              <a:latin typeface="黑体" panose="02010609060101010101" pitchFamily="2" charset="-122"/>
              <a:ea typeface="黑体" panose="02010609060101010101" pitchFamily="2" charset="-122"/>
              <a:sym typeface="+mn-ea"/>
            </a:endParaRPr>
          </a:p>
          <a:p>
            <a:pPr indent="0" algn="just" fontAlgn="auto">
              <a:lnSpc>
                <a:spcPct val="150000"/>
              </a:lnSpc>
              <a:buFont typeface="+mj-lt"/>
              <a:buNone/>
            </a:pPr>
            <a:r>
              <a:rPr lang="zh-CN" altLang="en-US" sz="2400" dirty="0" smtClean="0">
                <a:solidFill>
                  <a:srgbClr val="000000"/>
                </a:solidFill>
                <a:latin typeface="黑体" panose="02010609060101010101" pitchFamily="2" charset="-122"/>
                <a:ea typeface="黑体" panose="02010609060101010101" pitchFamily="2" charset="-122"/>
                <a:sym typeface="+mn-ea"/>
              </a:rPr>
              <a:t>      医药卫生项目需阐明各类实验数据、统计</a:t>
            </a:r>
            <a:endParaRPr lang="zh-CN" altLang="en-US" sz="2400" dirty="0" smtClean="0">
              <a:solidFill>
                <a:srgbClr val="000000"/>
              </a:solidFill>
              <a:latin typeface="黑体" panose="02010609060101010101" pitchFamily="2" charset="-122"/>
              <a:ea typeface="黑体" panose="02010609060101010101" pitchFamily="2" charset="-122"/>
              <a:sym typeface="+mn-ea"/>
            </a:endParaRPr>
          </a:p>
          <a:p>
            <a:pPr indent="0" algn="just" fontAlgn="auto">
              <a:lnSpc>
                <a:spcPct val="150000"/>
              </a:lnSpc>
              <a:buFont typeface="+mj-lt"/>
              <a:buNone/>
            </a:pPr>
            <a:r>
              <a:rPr lang="zh-CN" altLang="en-US" sz="2400" dirty="0" smtClean="0">
                <a:solidFill>
                  <a:srgbClr val="000000"/>
                </a:solidFill>
                <a:latin typeface="黑体" panose="02010609060101010101" pitchFamily="2" charset="-122"/>
                <a:ea typeface="黑体" panose="02010609060101010101" pitchFamily="2" charset="-122"/>
                <a:sym typeface="+mn-ea"/>
              </a:rPr>
              <a:t>      分析，主要技术指标测试结果，临床研究</a:t>
            </a:r>
            <a:endParaRPr lang="zh-CN" altLang="en-US" sz="2400" dirty="0" smtClean="0">
              <a:solidFill>
                <a:srgbClr val="000000"/>
              </a:solidFill>
              <a:latin typeface="黑体" panose="02010609060101010101" pitchFamily="2" charset="-122"/>
              <a:ea typeface="黑体" panose="02010609060101010101" pitchFamily="2" charset="-122"/>
              <a:sym typeface="+mn-ea"/>
            </a:endParaRPr>
          </a:p>
          <a:p>
            <a:pPr indent="0" algn="just" fontAlgn="auto">
              <a:lnSpc>
                <a:spcPct val="150000"/>
              </a:lnSpc>
              <a:buFont typeface="+mj-lt"/>
              <a:buNone/>
            </a:pPr>
            <a:r>
              <a:rPr lang="zh-CN" altLang="en-US" sz="2400" dirty="0" smtClean="0">
                <a:solidFill>
                  <a:srgbClr val="000000"/>
                </a:solidFill>
                <a:latin typeface="黑体" panose="02010609060101010101" pitchFamily="2" charset="-122"/>
                <a:ea typeface="黑体" panose="02010609060101010101" pitchFamily="2" charset="-122"/>
                <a:sym typeface="+mn-ea"/>
              </a:rPr>
              <a:t>      病例数及对照研究资料，随访资料及应用</a:t>
            </a:r>
            <a:endParaRPr lang="zh-CN" altLang="en-US" sz="2400" dirty="0" smtClean="0">
              <a:solidFill>
                <a:srgbClr val="000000"/>
              </a:solidFill>
              <a:latin typeface="黑体" panose="02010609060101010101" pitchFamily="2" charset="-122"/>
              <a:ea typeface="黑体" panose="02010609060101010101" pitchFamily="2" charset="-122"/>
              <a:sym typeface="+mn-ea"/>
            </a:endParaRPr>
          </a:p>
          <a:p>
            <a:pPr indent="0" algn="just" fontAlgn="auto">
              <a:lnSpc>
                <a:spcPct val="150000"/>
              </a:lnSpc>
              <a:buFont typeface="+mj-lt"/>
              <a:buNone/>
            </a:pPr>
            <a:r>
              <a:rPr lang="zh-CN" altLang="en-US" sz="2400" dirty="0" smtClean="0">
                <a:solidFill>
                  <a:srgbClr val="000000"/>
                </a:solidFill>
                <a:latin typeface="黑体" panose="02010609060101010101" pitchFamily="2" charset="-122"/>
                <a:ea typeface="黑体" panose="02010609060101010101" pitchFamily="2" charset="-122"/>
                <a:sym typeface="+mn-ea"/>
              </a:rPr>
              <a:t>      反馈材料等；</a:t>
            </a:r>
            <a:endParaRPr lang="zh-CN" altLang="en-US" sz="2400" dirty="0" smtClean="0">
              <a:solidFill>
                <a:srgbClr val="000000"/>
              </a:solidFill>
              <a:latin typeface="黑体" panose="02010609060101010101" pitchFamily="2" charset="-122"/>
              <a:ea typeface="黑体" panose="02010609060101010101" pitchFamily="2" charset="-122"/>
            </a:endParaRPr>
          </a:p>
        </p:txBody>
      </p:sp>
      <p:grpSp>
        <p:nvGrpSpPr>
          <p:cNvPr id="14" name="组合 52"/>
          <p:cNvGrpSpPr/>
          <p:nvPr/>
        </p:nvGrpSpPr>
        <p:grpSpPr>
          <a:xfrm>
            <a:off x="1091381" y="2365717"/>
            <a:ext cx="8598310" cy="1059266"/>
            <a:chOff x="1252533" y="3899550"/>
            <a:chExt cx="4495753" cy="1059266"/>
          </a:xfrm>
        </p:grpSpPr>
        <p:grpSp>
          <p:nvGrpSpPr>
            <p:cNvPr id="16" name="组合 69"/>
            <p:cNvGrpSpPr/>
            <p:nvPr/>
          </p:nvGrpSpPr>
          <p:grpSpPr>
            <a:xfrm>
              <a:off x="1252533" y="3899550"/>
              <a:ext cx="4495753" cy="1059266"/>
              <a:chOff x="1352206" y="2475357"/>
              <a:chExt cx="4495753" cy="1059266"/>
            </a:xfrm>
          </p:grpSpPr>
          <p:grpSp>
            <p:nvGrpSpPr>
              <p:cNvPr id="20" name="组合 70"/>
              <p:cNvGrpSpPr/>
              <p:nvPr/>
            </p:nvGrpSpPr>
            <p:grpSpPr>
              <a:xfrm>
                <a:off x="1352206" y="2475357"/>
                <a:ext cx="866983" cy="1059266"/>
                <a:chOff x="2151443" y="1607361"/>
                <a:chExt cx="951348" cy="1108342"/>
              </a:xfrm>
            </p:grpSpPr>
            <p:sp>
              <p:nvSpPr>
                <p:cNvPr id="58" name="文本框 72"/>
                <p:cNvSpPr txBox="1"/>
                <p:nvPr/>
              </p:nvSpPr>
              <p:spPr>
                <a:xfrm>
                  <a:off x="2181322" y="1652984"/>
                  <a:ext cx="202707" cy="1062719"/>
                </a:xfrm>
                <a:prstGeom prst="rect">
                  <a:avLst/>
                </a:prstGeom>
                <a:noFill/>
              </p:spPr>
              <p:txBody>
                <a:bodyPr wrap="none" rtlCol="0">
                  <a:spAutoFit/>
                </a:bodyPr>
                <a:lstStyle/>
                <a:p>
                  <a:endParaRPr lang="zh-CN" altLang="en-US" sz="6000" dirty="0">
                    <a:solidFill>
                      <a:srgbClr val="B1896A"/>
                    </a:solidFill>
                    <a:cs typeface="+mn-ea"/>
                    <a:sym typeface="+mn-lt"/>
                  </a:endParaRPr>
                </a:p>
              </p:txBody>
            </p:sp>
            <p:sp>
              <p:nvSpPr>
                <p:cNvPr id="59" name="矩形 58"/>
                <p:cNvSpPr/>
                <p:nvPr/>
              </p:nvSpPr>
              <p:spPr>
                <a:xfrm>
                  <a:off x="2151443" y="1607361"/>
                  <a:ext cx="951348" cy="102767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cxnSp>
            <p:nvCxnSpPr>
              <p:cNvPr id="57" name="直接连接符 56"/>
              <p:cNvCxnSpPr/>
              <p:nvPr/>
            </p:nvCxnSpPr>
            <p:spPr>
              <a:xfrm>
                <a:off x="2271263" y="2475400"/>
                <a:ext cx="357669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5" name="文本框 87"/>
            <p:cNvSpPr txBox="1"/>
            <p:nvPr/>
          </p:nvSpPr>
          <p:spPr>
            <a:xfrm>
              <a:off x="1279839" y="4038918"/>
              <a:ext cx="811831" cy="369332"/>
            </a:xfrm>
            <a:prstGeom prst="rect">
              <a:avLst/>
            </a:prstGeom>
            <a:noFill/>
          </p:spPr>
          <p:txBody>
            <a:bodyPr wrap="square" rtlCol="0">
              <a:spAutoFit/>
            </a:bodyPr>
            <a:lstStyle/>
            <a:p>
              <a:endParaRPr lang="zh-CN" altLang="en-US" b="1" dirty="0">
                <a:solidFill>
                  <a:schemeClr val="tx1">
                    <a:lumMod val="75000"/>
                    <a:lumOff val="25000"/>
                  </a:schemeClr>
                </a:solidFill>
                <a:cs typeface="+mn-ea"/>
                <a:sym typeface="+mn-lt"/>
              </a:endParaRPr>
            </a:p>
          </p:txBody>
        </p:sp>
      </p:grpSp>
      <p:sp>
        <p:nvSpPr>
          <p:cNvPr id="60" name="文本框 89"/>
          <p:cNvSpPr txBox="1"/>
          <p:nvPr/>
        </p:nvSpPr>
        <p:spPr>
          <a:xfrm>
            <a:off x="1123529" y="2684247"/>
            <a:ext cx="1604923" cy="460375"/>
          </a:xfrm>
          <a:prstGeom prst="rect">
            <a:avLst/>
          </a:prstGeom>
          <a:noFill/>
        </p:spPr>
        <p:txBody>
          <a:bodyPr wrap="square" rtlCol="0">
            <a:spAutoFit/>
          </a:bodyPr>
          <a:lstStyle/>
          <a:p>
            <a:pPr algn="dist"/>
            <a:r>
              <a:rPr lang="zh-CN" altLang="en-US" sz="2400" b="1" dirty="0" smtClean="0">
                <a:solidFill>
                  <a:srgbClr val="000000"/>
                </a:solidFill>
                <a:latin typeface="黑体" panose="02010609060101010101" pitchFamily="2" charset="-122"/>
                <a:ea typeface="黑体" panose="02010609060101010101" pitchFamily="2" charset="-122"/>
                <a:cs typeface="+mn-ea"/>
                <a:sym typeface="+mn-lt"/>
              </a:rPr>
              <a:t>技术报告</a:t>
            </a:r>
            <a:endParaRPr lang="zh-CN" altLang="en-US" sz="2400" b="1" dirty="0" smtClean="0">
              <a:solidFill>
                <a:srgbClr val="000000"/>
              </a:solidFill>
              <a:latin typeface="黑体" panose="02010609060101010101" pitchFamily="2" charset="-122"/>
              <a:ea typeface="黑体" panose="02010609060101010101" pitchFamily="2" charset="-122"/>
              <a:cs typeface="+mn-ea"/>
              <a:sym typeface="+mn-lt"/>
            </a:endParaRP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21290" t="45351" r="56133" b="22575"/>
          <a:stretch>
            <a:fillRect/>
          </a:stretch>
        </p:blipFill>
        <p:spPr>
          <a:xfrm>
            <a:off x="10379075" y="267335"/>
            <a:ext cx="1536065" cy="21037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nodePh="1">
                                  <p:stCondLst>
                                    <p:cond delay="0"/>
                                  </p:stCondLst>
                                  <p:endCondLst>
                                    <p:cond evt="begin" delay="0">
                                      <p:tn val="10"/>
                                    </p:cond>
                                  </p:end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500" fill="hold"/>
                                        <p:tgtEl>
                                          <p:spTgt spid="50"/>
                                        </p:tgtEl>
                                        <p:attrNameLst>
                                          <p:attrName>ppt_x</p:attrName>
                                        </p:attrNameLst>
                                      </p:cBhvr>
                                      <p:tavLst>
                                        <p:tav tm="0">
                                          <p:val>
                                            <p:strVal val="#ppt_x"/>
                                          </p:val>
                                        </p:tav>
                                        <p:tav tm="100000">
                                          <p:val>
                                            <p:strVal val="#ppt_x"/>
                                          </p:val>
                                        </p:tav>
                                      </p:tavLst>
                                    </p:anim>
                                    <p:anim calcmode="lin" valueType="num">
                                      <p:cBhvr additive="base">
                                        <p:cTn id="17" dur="500" fill="hold"/>
                                        <p:tgtEl>
                                          <p:spTgt spid="50"/>
                                        </p:tgtEl>
                                        <p:attrNameLst>
                                          <p:attrName>ppt_y</p:attrName>
                                        </p:attrNameLst>
                                      </p:cBhvr>
                                      <p:tavLst>
                                        <p:tav tm="0">
                                          <p:val>
                                            <p:strVal val="1+#ppt_h/2"/>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fill="hold"/>
                                        <p:tgtEl>
                                          <p:spTgt spid="60"/>
                                        </p:tgtEl>
                                        <p:attrNameLst>
                                          <p:attrName>ppt_x</p:attrName>
                                        </p:attrNameLst>
                                      </p:cBhvr>
                                      <p:tavLst>
                                        <p:tav tm="0">
                                          <p:val>
                                            <p:strVal val="#ppt_x"/>
                                          </p:val>
                                        </p:tav>
                                        <p:tav tm="100000">
                                          <p:val>
                                            <p:strVal val="#ppt_x"/>
                                          </p:val>
                                        </p:tav>
                                      </p:tavLst>
                                    </p:anim>
                                    <p:anim calcmode="lin" valueType="num">
                                      <p:cBhvr additive="base">
                                        <p:cTn id="24" dur="500" fill="hold"/>
                                        <p:tgtEl>
                                          <p:spTgt spid="60"/>
                                        </p:tgtEl>
                                        <p:attrNameLst>
                                          <p:attrName>ppt_y</p:attrName>
                                        </p:attrNameLst>
                                      </p:cBhvr>
                                      <p:tavLst>
                                        <p:tav tm="0">
                                          <p:val>
                                            <p:strVal val="1+#ppt_h/2"/>
                                          </p:val>
                                        </p:tav>
                                        <p:tav tm="100000">
                                          <p:val>
                                            <p:strVal val="#ppt_y"/>
                                          </p:val>
                                        </p:tav>
                                      </p:tavLst>
                                    </p:anim>
                                  </p:childTnLst>
                                </p:cTn>
                              </p:par>
                              <p:par>
                                <p:cTn id="25" presetID="3" presetClass="entr" presetSubtype="1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6" grpId="0"/>
      <p:bldP spid="50"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636" y="0"/>
            <a:ext cx="12185094" cy="6858001"/>
          </a:xfrm>
          <a:prstGeom prst="rect">
            <a:avLst/>
          </a:prstGeom>
        </p:spPr>
      </p:pic>
      <p:sp>
        <p:nvSpPr>
          <p:cNvPr id="26" name="矩形 25"/>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TextBox 12"/>
          <p:cNvSpPr txBox="1"/>
          <p:nvPr/>
        </p:nvSpPr>
        <p:spPr>
          <a:xfrm flipH="1">
            <a:off x="3640312" y="1441634"/>
            <a:ext cx="4084320" cy="645160"/>
          </a:xfrm>
          <a:prstGeom prst="rect">
            <a:avLst/>
          </a:prstGeom>
          <a:noFill/>
        </p:spPr>
        <p:txBody>
          <a:bodyPr wrap="square" rtlCol="0">
            <a:spAutoFit/>
          </a:bodyPr>
          <a:lstStyle/>
          <a:p>
            <a:pPr algn="dist"/>
            <a:r>
              <a:rPr lang="zh-CN" altLang="en-US" sz="3600" b="1" dirty="0" smtClean="0">
                <a:solidFill>
                  <a:srgbClr val="000000"/>
                </a:solidFill>
                <a:latin typeface="黑体" panose="02010609060101010101" pitchFamily="2" charset="-122"/>
                <a:ea typeface="黑体" panose="02010609060101010101" pitchFamily="2" charset="-122"/>
                <a:cs typeface="+mn-ea"/>
                <a:sym typeface="+mn-lt"/>
              </a:rPr>
              <a:t>材料撰写</a:t>
            </a:r>
            <a:endParaRPr lang="zh-CN" altLang="en-US" sz="3600" b="1"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46" name="文本框 89"/>
          <p:cNvSpPr txBox="1"/>
          <p:nvPr/>
        </p:nvSpPr>
        <p:spPr>
          <a:xfrm>
            <a:off x="2344995" y="2866141"/>
            <a:ext cx="7049728" cy="400110"/>
          </a:xfrm>
          <a:prstGeom prst="rect">
            <a:avLst/>
          </a:prstGeom>
          <a:noFill/>
        </p:spPr>
        <p:txBody>
          <a:bodyPr wrap="square" rtlCol="0">
            <a:spAutoFit/>
          </a:bodyPr>
          <a:lstStyle/>
          <a:p>
            <a:pPr algn="dist"/>
            <a:endParaRPr lang="zh-CN" altLang="en-US" sz="2000" b="1" dirty="0">
              <a:solidFill>
                <a:schemeClr val="tx1">
                  <a:lumMod val="75000"/>
                  <a:lumOff val="25000"/>
                </a:schemeClr>
              </a:solidFill>
              <a:cs typeface="+mn-ea"/>
              <a:sym typeface="+mn-lt"/>
            </a:endParaRPr>
          </a:p>
        </p:txBody>
      </p:sp>
      <p:sp>
        <p:nvSpPr>
          <p:cNvPr id="50" name="文本框 89"/>
          <p:cNvSpPr txBox="1"/>
          <p:nvPr/>
        </p:nvSpPr>
        <p:spPr>
          <a:xfrm>
            <a:off x="3062605" y="2573020"/>
            <a:ext cx="6928485" cy="3969385"/>
          </a:xfrm>
          <a:prstGeom prst="rect">
            <a:avLst/>
          </a:prstGeom>
          <a:noFill/>
        </p:spPr>
        <p:txBody>
          <a:bodyPr wrap="square" rtlCol="0">
            <a:spAutoFit/>
          </a:bodyPr>
          <a:lstStyle/>
          <a:p>
            <a:pPr marL="457200" indent="-457200" fontAlgn="auto">
              <a:lnSpc>
                <a:spcPct val="150000"/>
              </a:lnSpc>
              <a:buFont typeface="+mj-lt"/>
              <a:buAutoNum type="arabicPeriod" startAt="3"/>
            </a:pPr>
            <a:r>
              <a:rPr lang="zh-CN" altLang="en-US" sz="2400" dirty="0" smtClean="0">
                <a:solidFill>
                  <a:srgbClr val="000000"/>
                </a:solidFill>
                <a:latin typeface="黑体" panose="02010609060101010101" pitchFamily="2" charset="-122"/>
                <a:ea typeface="黑体" panose="02010609060101010101" pitchFamily="2" charset="-122"/>
              </a:rPr>
              <a:t>结论性意见：关键技术指标表明成果</a:t>
            </a:r>
            <a:r>
              <a:rPr lang="zh-CN" altLang="en-US" sz="2400" b="1" dirty="0" smtClean="0">
                <a:solidFill>
                  <a:srgbClr val="000000"/>
                </a:solidFill>
                <a:latin typeface="黑体" panose="02010609060101010101" pitchFamily="2" charset="-122"/>
                <a:ea typeface="黑体" panose="02010609060101010101" pitchFamily="2" charset="-122"/>
              </a:rPr>
              <a:t>技术性能</a:t>
            </a:r>
            <a:r>
              <a:rPr lang="zh-CN" altLang="en-US" sz="2400" dirty="0" smtClean="0">
                <a:solidFill>
                  <a:srgbClr val="000000"/>
                </a:solidFill>
                <a:latin typeface="黑体" panose="02010609060101010101" pitchFamily="2" charset="-122"/>
                <a:ea typeface="黑体" panose="02010609060101010101" pitchFamily="2" charset="-122"/>
              </a:rPr>
              <a:t>、生物品种特性指标及应用水平的量化指标，成果技术指标、品种特性指标的对比需要参照现有的指标和标准体系，体现出</a:t>
            </a:r>
            <a:r>
              <a:rPr lang="zh-CN" altLang="en-US" sz="2400" b="1" dirty="0" smtClean="0">
                <a:solidFill>
                  <a:srgbClr val="000000"/>
                </a:solidFill>
                <a:latin typeface="黑体" panose="02010609060101010101" pitchFamily="2" charset="-122"/>
                <a:ea typeface="黑体" panose="02010609060101010101" pitchFamily="2" charset="-122"/>
              </a:rPr>
              <a:t>该成果在技术层面</a:t>
            </a:r>
            <a:r>
              <a:rPr lang="zh-CN" altLang="en-US" sz="2400" dirty="0" smtClean="0">
                <a:solidFill>
                  <a:srgbClr val="000000"/>
                </a:solidFill>
                <a:latin typeface="黑体" panose="02010609060101010101" pitchFamily="2" charset="-122"/>
                <a:ea typeface="黑体" panose="02010609060101010101" pitchFamily="2" charset="-122"/>
              </a:rPr>
              <a:t>或生物品种特性上的</a:t>
            </a:r>
            <a:r>
              <a:rPr lang="zh-CN" altLang="en-US" sz="2400" b="1" dirty="0" smtClean="0">
                <a:solidFill>
                  <a:srgbClr val="000000"/>
                </a:solidFill>
                <a:latin typeface="黑体" panose="02010609060101010101" pitchFamily="2" charset="-122"/>
                <a:ea typeface="黑体" panose="02010609060101010101" pitchFamily="2" charset="-122"/>
              </a:rPr>
              <a:t>优势</a:t>
            </a:r>
            <a:r>
              <a:rPr lang="zh-CN" altLang="en-US" sz="2400" dirty="0" smtClean="0">
                <a:solidFill>
                  <a:srgbClr val="000000"/>
                </a:solidFill>
                <a:latin typeface="黑体" panose="02010609060101010101" pitchFamily="2" charset="-122"/>
                <a:ea typeface="黑体" panose="02010609060101010101" pitchFamily="2" charset="-122"/>
              </a:rPr>
              <a:t>。对比的参照物包括：原市场产品、各类标准、生物品种、其他技术等；</a:t>
            </a:r>
            <a:endParaRPr lang="zh-CN" altLang="en-US" sz="2400" dirty="0" smtClean="0">
              <a:solidFill>
                <a:srgbClr val="000000"/>
              </a:solidFill>
              <a:latin typeface="黑体" panose="02010609060101010101" pitchFamily="2" charset="-122"/>
              <a:ea typeface="黑体" panose="02010609060101010101" pitchFamily="2" charset="-122"/>
            </a:endParaRPr>
          </a:p>
        </p:txBody>
      </p:sp>
      <p:grpSp>
        <p:nvGrpSpPr>
          <p:cNvPr id="14" name="组合 52"/>
          <p:cNvGrpSpPr/>
          <p:nvPr/>
        </p:nvGrpSpPr>
        <p:grpSpPr>
          <a:xfrm>
            <a:off x="1091381" y="2365717"/>
            <a:ext cx="8598310" cy="1059266"/>
            <a:chOff x="1252533" y="3899550"/>
            <a:chExt cx="4495753" cy="1059266"/>
          </a:xfrm>
        </p:grpSpPr>
        <p:grpSp>
          <p:nvGrpSpPr>
            <p:cNvPr id="16" name="组合 69"/>
            <p:cNvGrpSpPr/>
            <p:nvPr/>
          </p:nvGrpSpPr>
          <p:grpSpPr>
            <a:xfrm>
              <a:off x="1252533" y="3899550"/>
              <a:ext cx="4495753" cy="1059266"/>
              <a:chOff x="1352206" y="2475357"/>
              <a:chExt cx="4495753" cy="1059266"/>
            </a:xfrm>
          </p:grpSpPr>
          <p:grpSp>
            <p:nvGrpSpPr>
              <p:cNvPr id="20" name="组合 70"/>
              <p:cNvGrpSpPr/>
              <p:nvPr/>
            </p:nvGrpSpPr>
            <p:grpSpPr>
              <a:xfrm>
                <a:off x="1352206" y="2475357"/>
                <a:ext cx="866983" cy="1059266"/>
                <a:chOff x="2151443" y="1607361"/>
                <a:chExt cx="951348" cy="1108342"/>
              </a:xfrm>
            </p:grpSpPr>
            <p:sp>
              <p:nvSpPr>
                <p:cNvPr id="58" name="文本框 72"/>
                <p:cNvSpPr txBox="1"/>
                <p:nvPr/>
              </p:nvSpPr>
              <p:spPr>
                <a:xfrm>
                  <a:off x="2181322" y="1652984"/>
                  <a:ext cx="202707" cy="1062719"/>
                </a:xfrm>
                <a:prstGeom prst="rect">
                  <a:avLst/>
                </a:prstGeom>
                <a:noFill/>
              </p:spPr>
              <p:txBody>
                <a:bodyPr wrap="none" rtlCol="0">
                  <a:spAutoFit/>
                </a:bodyPr>
                <a:lstStyle/>
                <a:p>
                  <a:endParaRPr lang="zh-CN" altLang="en-US" sz="6000" dirty="0">
                    <a:solidFill>
                      <a:srgbClr val="B1896A"/>
                    </a:solidFill>
                    <a:cs typeface="+mn-ea"/>
                    <a:sym typeface="+mn-lt"/>
                  </a:endParaRPr>
                </a:p>
              </p:txBody>
            </p:sp>
            <p:sp>
              <p:nvSpPr>
                <p:cNvPr id="59" name="矩形 58"/>
                <p:cNvSpPr/>
                <p:nvPr/>
              </p:nvSpPr>
              <p:spPr>
                <a:xfrm>
                  <a:off x="2151443" y="1607361"/>
                  <a:ext cx="951348" cy="102767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cxnSp>
            <p:nvCxnSpPr>
              <p:cNvPr id="57" name="直接连接符 56"/>
              <p:cNvCxnSpPr/>
              <p:nvPr/>
            </p:nvCxnSpPr>
            <p:spPr>
              <a:xfrm>
                <a:off x="2271263" y="2475400"/>
                <a:ext cx="357669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5" name="文本框 87"/>
            <p:cNvSpPr txBox="1"/>
            <p:nvPr/>
          </p:nvSpPr>
          <p:spPr>
            <a:xfrm>
              <a:off x="1279839" y="4038918"/>
              <a:ext cx="811831" cy="369332"/>
            </a:xfrm>
            <a:prstGeom prst="rect">
              <a:avLst/>
            </a:prstGeom>
            <a:noFill/>
          </p:spPr>
          <p:txBody>
            <a:bodyPr wrap="square" rtlCol="0">
              <a:spAutoFit/>
            </a:bodyPr>
            <a:lstStyle/>
            <a:p>
              <a:endParaRPr lang="zh-CN" altLang="en-US" b="1" dirty="0">
                <a:solidFill>
                  <a:schemeClr val="tx1">
                    <a:lumMod val="75000"/>
                    <a:lumOff val="25000"/>
                  </a:schemeClr>
                </a:solidFill>
                <a:cs typeface="+mn-ea"/>
                <a:sym typeface="+mn-lt"/>
              </a:endParaRPr>
            </a:p>
          </p:txBody>
        </p:sp>
      </p:grpSp>
      <p:sp>
        <p:nvSpPr>
          <p:cNvPr id="60" name="文本框 89"/>
          <p:cNvSpPr txBox="1"/>
          <p:nvPr/>
        </p:nvSpPr>
        <p:spPr>
          <a:xfrm>
            <a:off x="1123529" y="2684247"/>
            <a:ext cx="1604923" cy="460375"/>
          </a:xfrm>
          <a:prstGeom prst="rect">
            <a:avLst/>
          </a:prstGeom>
          <a:noFill/>
        </p:spPr>
        <p:txBody>
          <a:bodyPr wrap="square" rtlCol="0">
            <a:spAutoFit/>
          </a:bodyPr>
          <a:lstStyle/>
          <a:p>
            <a:pPr algn="dist"/>
            <a:r>
              <a:rPr lang="zh-CN" altLang="en-US" sz="2400" b="1" dirty="0" smtClean="0">
                <a:solidFill>
                  <a:srgbClr val="000000"/>
                </a:solidFill>
                <a:latin typeface="黑体" panose="02010609060101010101" pitchFamily="2" charset="-122"/>
                <a:ea typeface="黑体" panose="02010609060101010101" pitchFamily="2" charset="-122"/>
                <a:cs typeface="+mn-ea"/>
                <a:sym typeface="+mn-lt"/>
              </a:rPr>
              <a:t>技术报告</a:t>
            </a:r>
            <a:endParaRPr lang="zh-CN" altLang="en-US" sz="2400" b="1" dirty="0" smtClean="0">
              <a:solidFill>
                <a:srgbClr val="000000"/>
              </a:solidFill>
              <a:latin typeface="黑体" panose="02010609060101010101" pitchFamily="2" charset="-122"/>
              <a:ea typeface="黑体" panose="02010609060101010101" pitchFamily="2" charset="-122"/>
              <a:cs typeface="+mn-ea"/>
              <a:sym typeface="+mn-lt"/>
            </a:endParaRP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21290" t="45351" r="56133" b="22575"/>
          <a:stretch>
            <a:fillRect/>
          </a:stretch>
        </p:blipFill>
        <p:spPr>
          <a:xfrm>
            <a:off x="10379075" y="267335"/>
            <a:ext cx="1536065" cy="21037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nodePh="1">
                                  <p:stCondLst>
                                    <p:cond delay="0"/>
                                  </p:stCondLst>
                                  <p:endCondLst>
                                    <p:cond evt="begin" delay="0">
                                      <p:tn val="10"/>
                                    </p:cond>
                                  </p:end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500" fill="hold"/>
                                        <p:tgtEl>
                                          <p:spTgt spid="50"/>
                                        </p:tgtEl>
                                        <p:attrNameLst>
                                          <p:attrName>ppt_x</p:attrName>
                                        </p:attrNameLst>
                                      </p:cBhvr>
                                      <p:tavLst>
                                        <p:tav tm="0">
                                          <p:val>
                                            <p:strVal val="#ppt_x"/>
                                          </p:val>
                                        </p:tav>
                                        <p:tav tm="100000">
                                          <p:val>
                                            <p:strVal val="#ppt_x"/>
                                          </p:val>
                                        </p:tav>
                                      </p:tavLst>
                                    </p:anim>
                                    <p:anim calcmode="lin" valueType="num">
                                      <p:cBhvr additive="base">
                                        <p:cTn id="17" dur="500" fill="hold"/>
                                        <p:tgtEl>
                                          <p:spTgt spid="50"/>
                                        </p:tgtEl>
                                        <p:attrNameLst>
                                          <p:attrName>ppt_y</p:attrName>
                                        </p:attrNameLst>
                                      </p:cBhvr>
                                      <p:tavLst>
                                        <p:tav tm="0">
                                          <p:val>
                                            <p:strVal val="1+#ppt_h/2"/>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fill="hold"/>
                                        <p:tgtEl>
                                          <p:spTgt spid="60"/>
                                        </p:tgtEl>
                                        <p:attrNameLst>
                                          <p:attrName>ppt_x</p:attrName>
                                        </p:attrNameLst>
                                      </p:cBhvr>
                                      <p:tavLst>
                                        <p:tav tm="0">
                                          <p:val>
                                            <p:strVal val="#ppt_x"/>
                                          </p:val>
                                        </p:tav>
                                        <p:tav tm="100000">
                                          <p:val>
                                            <p:strVal val="#ppt_x"/>
                                          </p:val>
                                        </p:tav>
                                      </p:tavLst>
                                    </p:anim>
                                    <p:anim calcmode="lin" valueType="num">
                                      <p:cBhvr additive="base">
                                        <p:cTn id="24" dur="500" fill="hold"/>
                                        <p:tgtEl>
                                          <p:spTgt spid="60"/>
                                        </p:tgtEl>
                                        <p:attrNameLst>
                                          <p:attrName>ppt_y</p:attrName>
                                        </p:attrNameLst>
                                      </p:cBhvr>
                                      <p:tavLst>
                                        <p:tav tm="0">
                                          <p:val>
                                            <p:strVal val="1+#ppt_h/2"/>
                                          </p:val>
                                        </p:tav>
                                        <p:tav tm="100000">
                                          <p:val>
                                            <p:strVal val="#ppt_y"/>
                                          </p:val>
                                        </p:tav>
                                      </p:tavLst>
                                    </p:anim>
                                  </p:childTnLst>
                                </p:cTn>
                              </p:par>
                              <p:par>
                                <p:cTn id="25" presetID="3" presetClass="entr" presetSubtype="1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6" grpId="0"/>
      <p:bldP spid="50"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461" y="0"/>
            <a:ext cx="12185094" cy="6858001"/>
          </a:xfrm>
          <a:prstGeom prst="rect">
            <a:avLst/>
          </a:prstGeom>
        </p:spPr>
      </p:pic>
      <p:sp>
        <p:nvSpPr>
          <p:cNvPr id="26" name="矩形 25"/>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TextBox 12"/>
          <p:cNvSpPr txBox="1"/>
          <p:nvPr/>
        </p:nvSpPr>
        <p:spPr>
          <a:xfrm flipH="1">
            <a:off x="3640312" y="1441634"/>
            <a:ext cx="4084320" cy="645160"/>
          </a:xfrm>
          <a:prstGeom prst="rect">
            <a:avLst/>
          </a:prstGeom>
          <a:noFill/>
        </p:spPr>
        <p:txBody>
          <a:bodyPr wrap="square" rtlCol="0">
            <a:spAutoFit/>
          </a:bodyPr>
          <a:lstStyle/>
          <a:p>
            <a:pPr algn="dist"/>
            <a:r>
              <a:rPr lang="zh-CN" altLang="en-US" sz="3600" b="1" dirty="0" smtClean="0">
                <a:solidFill>
                  <a:srgbClr val="000000"/>
                </a:solidFill>
                <a:latin typeface="黑体" panose="02010609060101010101" pitchFamily="2" charset="-122"/>
                <a:ea typeface="黑体" panose="02010609060101010101" pitchFamily="2" charset="-122"/>
                <a:cs typeface="+mn-ea"/>
                <a:sym typeface="+mn-lt"/>
              </a:rPr>
              <a:t>材料撰写</a:t>
            </a:r>
            <a:endParaRPr lang="zh-CN" altLang="en-US" sz="3600" b="1"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46" name="文本框 89"/>
          <p:cNvSpPr txBox="1"/>
          <p:nvPr/>
        </p:nvSpPr>
        <p:spPr>
          <a:xfrm>
            <a:off x="2344995" y="2866141"/>
            <a:ext cx="7049728" cy="400110"/>
          </a:xfrm>
          <a:prstGeom prst="rect">
            <a:avLst/>
          </a:prstGeom>
          <a:noFill/>
        </p:spPr>
        <p:txBody>
          <a:bodyPr wrap="square" rtlCol="0">
            <a:spAutoFit/>
          </a:bodyPr>
          <a:lstStyle/>
          <a:p>
            <a:pPr algn="dist"/>
            <a:endParaRPr lang="zh-CN" altLang="en-US" sz="2000" b="1" dirty="0">
              <a:solidFill>
                <a:schemeClr val="tx1">
                  <a:lumMod val="75000"/>
                  <a:lumOff val="25000"/>
                </a:schemeClr>
              </a:solidFill>
              <a:cs typeface="+mn-ea"/>
              <a:sym typeface="+mn-lt"/>
            </a:endParaRPr>
          </a:p>
        </p:txBody>
      </p:sp>
      <p:sp>
        <p:nvSpPr>
          <p:cNvPr id="50" name="文本框 89"/>
          <p:cNvSpPr txBox="1"/>
          <p:nvPr/>
        </p:nvSpPr>
        <p:spPr>
          <a:xfrm>
            <a:off x="3054985" y="3144520"/>
            <a:ext cx="6880860" cy="2214880"/>
          </a:xfrm>
          <a:prstGeom prst="rect">
            <a:avLst/>
          </a:prstGeom>
          <a:noFill/>
        </p:spPr>
        <p:txBody>
          <a:bodyPr wrap="square" rtlCol="0">
            <a:spAutoFit/>
          </a:bodyPr>
          <a:lstStyle/>
          <a:p>
            <a:pPr marL="457200" indent="-457200" fontAlgn="auto">
              <a:lnSpc>
                <a:spcPct val="150000"/>
              </a:lnSpc>
              <a:buFont typeface="+mj-lt"/>
              <a:buAutoNum type="arabicPeriod" startAt="4"/>
            </a:pPr>
            <a:r>
              <a:rPr lang="zh-CN" altLang="en-US" sz="2400" dirty="0">
                <a:solidFill>
                  <a:srgbClr val="000000"/>
                </a:solidFill>
                <a:latin typeface="黑体" panose="02010609060101010101" pitchFamily="2" charset="-122"/>
                <a:ea typeface="黑体" panose="02010609060101010101" pitchFamily="2" charset="-122"/>
                <a:cs typeface="+mn-ea"/>
                <a:sym typeface="+mn-lt"/>
              </a:rPr>
              <a:t>创新点：成果非量化的</a:t>
            </a:r>
            <a:r>
              <a:rPr lang="zh-CN" altLang="en-US" sz="2400" b="1" dirty="0">
                <a:solidFill>
                  <a:srgbClr val="000000"/>
                </a:solidFill>
                <a:latin typeface="黑体" panose="02010609060101010101" pitchFamily="2" charset="-122"/>
                <a:ea typeface="黑体" panose="02010609060101010101" pitchFamily="2" charset="-122"/>
                <a:cs typeface="+mn-ea"/>
                <a:sym typeface="+mn-lt"/>
              </a:rPr>
              <a:t>突破性指标描述</a:t>
            </a:r>
            <a:r>
              <a:rPr lang="zh-CN" altLang="en-US" sz="2400" dirty="0">
                <a:solidFill>
                  <a:srgbClr val="000000"/>
                </a:solidFill>
                <a:latin typeface="黑体" panose="02010609060101010101" pitchFamily="2" charset="-122"/>
                <a:ea typeface="黑体" panose="02010609060101010101" pitchFamily="2" charset="-122"/>
                <a:cs typeface="+mn-ea"/>
                <a:sym typeface="+mn-lt"/>
              </a:rPr>
              <a:t>。创新点的描述要有对比和参照，需要区分参照的对象，并说明该成果与之相比的优势点。</a:t>
            </a:r>
            <a:endParaRPr lang="zh-CN" altLang="en-US" sz="2000" b="1" dirty="0">
              <a:solidFill>
                <a:schemeClr val="tx1">
                  <a:lumMod val="75000"/>
                  <a:lumOff val="25000"/>
                </a:schemeClr>
              </a:solidFill>
              <a:cs typeface="+mn-ea"/>
              <a:sym typeface="+mn-lt"/>
            </a:endParaRPr>
          </a:p>
          <a:p>
            <a:pPr marL="457200" indent="-457200" fontAlgn="auto">
              <a:lnSpc>
                <a:spcPct val="150000"/>
              </a:lnSpc>
              <a:buFont typeface="+mj-lt"/>
              <a:buAutoNum type="arabicPeriod" startAt="3"/>
            </a:pPr>
            <a:endParaRPr lang="zh-CN" altLang="en-US" sz="2000" dirty="0" smtClean="0">
              <a:latin typeface="黑体" panose="02010609060101010101" pitchFamily="2" charset="-122"/>
              <a:ea typeface="黑体" panose="02010609060101010101" pitchFamily="2" charset="-122"/>
            </a:endParaRPr>
          </a:p>
        </p:txBody>
      </p:sp>
      <p:grpSp>
        <p:nvGrpSpPr>
          <p:cNvPr id="14" name="组合 52"/>
          <p:cNvGrpSpPr/>
          <p:nvPr/>
        </p:nvGrpSpPr>
        <p:grpSpPr>
          <a:xfrm>
            <a:off x="1091381" y="2365717"/>
            <a:ext cx="8598310" cy="1059266"/>
            <a:chOff x="1252533" y="3899550"/>
            <a:chExt cx="4495753" cy="1059266"/>
          </a:xfrm>
        </p:grpSpPr>
        <p:grpSp>
          <p:nvGrpSpPr>
            <p:cNvPr id="16" name="组合 69"/>
            <p:cNvGrpSpPr/>
            <p:nvPr/>
          </p:nvGrpSpPr>
          <p:grpSpPr>
            <a:xfrm>
              <a:off x="1252533" y="3899550"/>
              <a:ext cx="4495753" cy="1059266"/>
              <a:chOff x="1352206" y="2475357"/>
              <a:chExt cx="4495753" cy="1059266"/>
            </a:xfrm>
          </p:grpSpPr>
          <p:grpSp>
            <p:nvGrpSpPr>
              <p:cNvPr id="20" name="组合 70"/>
              <p:cNvGrpSpPr/>
              <p:nvPr/>
            </p:nvGrpSpPr>
            <p:grpSpPr>
              <a:xfrm>
                <a:off x="1352206" y="2475357"/>
                <a:ext cx="866983" cy="1059266"/>
                <a:chOff x="2151443" y="1607361"/>
                <a:chExt cx="951348" cy="1108342"/>
              </a:xfrm>
            </p:grpSpPr>
            <p:sp>
              <p:nvSpPr>
                <p:cNvPr id="58" name="文本框 72"/>
                <p:cNvSpPr txBox="1"/>
                <p:nvPr/>
              </p:nvSpPr>
              <p:spPr>
                <a:xfrm>
                  <a:off x="2181322" y="1652984"/>
                  <a:ext cx="202707" cy="1062719"/>
                </a:xfrm>
                <a:prstGeom prst="rect">
                  <a:avLst/>
                </a:prstGeom>
                <a:noFill/>
              </p:spPr>
              <p:txBody>
                <a:bodyPr wrap="none" rtlCol="0">
                  <a:spAutoFit/>
                </a:bodyPr>
                <a:lstStyle/>
                <a:p>
                  <a:endParaRPr lang="zh-CN" altLang="en-US" sz="6000" dirty="0">
                    <a:solidFill>
                      <a:srgbClr val="B1896A"/>
                    </a:solidFill>
                    <a:cs typeface="+mn-ea"/>
                    <a:sym typeface="+mn-lt"/>
                  </a:endParaRPr>
                </a:p>
              </p:txBody>
            </p:sp>
            <p:sp>
              <p:nvSpPr>
                <p:cNvPr id="59" name="矩形 58"/>
                <p:cNvSpPr/>
                <p:nvPr/>
              </p:nvSpPr>
              <p:spPr>
                <a:xfrm>
                  <a:off x="2151443" y="1607361"/>
                  <a:ext cx="951348" cy="102767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cxnSp>
            <p:nvCxnSpPr>
              <p:cNvPr id="57" name="直接连接符 56"/>
              <p:cNvCxnSpPr/>
              <p:nvPr/>
            </p:nvCxnSpPr>
            <p:spPr>
              <a:xfrm>
                <a:off x="2271263" y="2475400"/>
                <a:ext cx="357669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5" name="文本框 87"/>
            <p:cNvSpPr txBox="1"/>
            <p:nvPr/>
          </p:nvSpPr>
          <p:spPr>
            <a:xfrm>
              <a:off x="1279839" y="4038918"/>
              <a:ext cx="811831" cy="369332"/>
            </a:xfrm>
            <a:prstGeom prst="rect">
              <a:avLst/>
            </a:prstGeom>
            <a:noFill/>
          </p:spPr>
          <p:txBody>
            <a:bodyPr wrap="square" rtlCol="0">
              <a:spAutoFit/>
            </a:bodyPr>
            <a:lstStyle/>
            <a:p>
              <a:endParaRPr lang="zh-CN" altLang="en-US" b="1" dirty="0">
                <a:solidFill>
                  <a:schemeClr val="tx1">
                    <a:lumMod val="75000"/>
                    <a:lumOff val="25000"/>
                  </a:schemeClr>
                </a:solidFill>
                <a:cs typeface="+mn-ea"/>
                <a:sym typeface="+mn-lt"/>
              </a:endParaRPr>
            </a:p>
          </p:txBody>
        </p:sp>
      </p:grpSp>
      <p:sp>
        <p:nvSpPr>
          <p:cNvPr id="60" name="文本框 89"/>
          <p:cNvSpPr txBox="1"/>
          <p:nvPr/>
        </p:nvSpPr>
        <p:spPr>
          <a:xfrm>
            <a:off x="1123529" y="2684247"/>
            <a:ext cx="1604923" cy="460375"/>
          </a:xfrm>
          <a:prstGeom prst="rect">
            <a:avLst/>
          </a:prstGeom>
          <a:noFill/>
        </p:spPr>
        <p:txBody>
          <a:bodyPr wrap="square" rtlCol="0">
            <a:spAutoFit/>
          </a:bodyPr>
          <a:lstStyle/>
          <a:p>
            <a:pPr algn="dist"/>
            <a:r>
              <a:rPr lang="zh-CN" altLang="en-US" sz="2400" b="1" dirty="0" smtClean="0">
                <a:solidFill>
                  <a:srgbClr val="000000"/>
                </a:solidFill>
                <a:latin typeface="黑体" panose="02010609060101010101" pitchFamily="2" charset="-122"/>
                <a:ea typeface="黑体" panose="02010609060101010101" pitchFamily="2" charset="-122"/>
                <a:cs typeface="+mn-ea"/>
                <a:sym typeface="+mn-lt"/>
              </a:rPr>
              <a:t>技术报告</a:t>
            </a:r>
            <a:endParaRPr lang="zh-CN" altLang="en-US" sz="2400" b="1" dirty="0" smtClean="0">
              <a:solidFill>
                <a:srgbClr val="000000"/>
              </a:solidFill>
              <a:latin typeface="黑体" panose="02010609060101010101" pitchFamily="2" charset="-122"/>
              <a:ea typeface="黑体" panose="02010609060101010101" pitchFamily="2" charset="-122"/>
              <a:cs typeface="+mn-ea"/>
              <a:sym typeface="+mn-lt"/>
            </a:endParaRP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21290" t="45351" r="56133" b="22575"/>
          <a:stretch>
            <a:fillRect/>
          </a:stretch>
        </p:blipFill>
        <p:spPr>
          <a:xfrm>
            <a:off x="10379075" y="267335"/>
            <a:ext cx="1536065" cy="2103755"/>
          </a:xfrm>
          <a:prstGeom prst="rect">
            <a:avLst/>
          </a:prstGeom>
        </p:spPr>
      </p:pic>
      <p:sp>
        <p:nvSpPr>
          <p:cNvPr id="4" name="文本框 89"/>
          <p:cNvSpPr txBox="1"/>
          <p:nvPr/>
        </p:nvSpPr>
        <p:spPr>
          <a:xfrm>
            <a:off x="5989955" y="5801995"/>
            <a:ext cx="4954270" cy="414020"/>
          </a:xfrm>
          <a:prstGeom prst="rect">
            <a:avLst/>
          </a:prstGeom>
          <a:noFill/>
        </p:spPr>
        <p:txBody>
          <a:bodyPr wrap="square" rtlCol="0">
            <a:spAutoFit/>
          </a:bodyPr>
          <a:p>
            <a:pPr indent="0" fontAlgn="auto">
              <a:lnSpc>
                <a:spcPct val="150000"/>
              </a:lnSpc>
              <a:buFont typeface="+mj-lt"/>
              <a:buNone/>
            </a:pPr>
            <a:r>
              <a:rPr lang="zh-CN" altLang="en-US" sz="1400" b="1" dirty="0">
                <a:solidFill>
                  <a:srgbClr val="FF0000"/>
                </a:solidFill>
                <a:latin typeface="黑体" panose="02010609060101010101" pitchFamily="2" charset="-122"/>
                <a:ea typeface="黑体" panose="02010609060101010101" pitchFamily="2" charset="-122"/>
                <a:cs typeface="+mn-ea"/>
                <a:sym typeface="+mn-lt"/>
              </a:rPr>
              <a:t>技术报告：想做什么？做了什么？做到什么程度？成果如何？</a:t>
            </a:r>
            <a:endParaRPr lang="zh-CN" altLang="en-US" sz="1400" b="1" dirty="0" smtClean="0">
              <a:solidFill>
                <a:srgbClr val="FF0000"/>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nodePh="1">
                                  <p:stCondLst>
                                    <p:cond delay="0"/>
                                  </p:stCondLst>
                                  <p:endCondLst>
                                    <p:cond evt="begin" delay="0">
                                      <p:tn val="10"/>
                                    </p:cond>
                                  </p:end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500" fill="hold"/>
                                        <p:tgtEl>
                                          <p:spTgt spid="50"/>
                                        </p:tgtEl>
                                        <p:attrNameLst>
                                          <p:attrName>ppt_x</p:attrName>
                                        </p:attrNameLst>
                                      </p:cBhvr>
                                      <p:tavLst>
                                        <p:tav tm="0">
                                          <p:val>
                                            <p:strVal val="#ppt_x"/>
                                          </p:val>
                                        </p:tav>
                                        <p:tav tm="100000">
                                          <p:val>
                                            <p:strVal val="#ppt_x"/>
                                          </p:val>
                                        </p:tav>
                                      </p:tavLst>
                                    </p:anim>
                                    <p:anim calcmode="lin" valueType="num">
                                      <p:cBhvr additive="base">
                                        <p:cTn id="17" dur="500" fill="hold"/>
                                        <p:tgtEl>
                                          <p:spTgt spid="50"/>
                                        </p:tgtEl>
                                        <p:attrNameLst>
                                          <p:attrName>ppt_y</p:attrName>
                                        </p:attrNameLst>
                                      </p:cBhvr>
                                      <p:tavLst>
                                        <p:tav tm="0">
                                          <p:val>
                                            <p:strVal val="1+#ppt_h/2"/>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fill="hold"/>
                                        <p:tgtEl>
                                          <p:spTgt spid="60"/>
                                        </p:tgtEl>
                                        <p:attrNameLst>
                                          <p:attrName>ppt_x</p:attrName>
                                        </p:attrNameLst>
                                      </p:cBhvr>
                                      <p:tavLst>
                                        <p:tav tm="0">
                                          <p:val>
                                            <p:strVal val="#ppt_x"/>
                                          </p:val>
                                        </p:tav>
                                        <p:tav tm="100000">
                                          <p:val>
                                            <p:strVal val="#ppt_x"/>
                                          </p:val>
                                        </p:tav>
                                      </p:tavLst>
                                    </p:anim>
                                    <p:anim calcmode="lin" valueType="num">
                                      <p:cBhvr additive="base">
                                        <p:cTn id="24" dur="500" fill="hold"/>
                                        <p:tgtEl>
                                          <p:spTgt spid="60"/>
                                        </p:tgtEl>
                                        <p:attrNameLst>
                                          <p:attrName>ppt_y</p:attrName>
                                        </p:attrNameLst>
                                      </p:cBhvr>
                                      <p:tavLst>
                                        <p:tav tm="0">
                                          <p:val>
                                            <p:strVal val="1+#ppt_h/2"/>
                                          </p:val>
                                        </p:tav>
                                        <p:tav tm="100000">
                                          <p:val>
                                            <p:strVal val="#ppt_y"/>
                                          </p:val>
                                        </p:tav>
                                      </p:tavLst>
                                    </p:anim>
                                  </p:childTnLst>
                                </p:cTn>
                              </p:par>
                              <p:par>
                                <p:cTn id="25" presetID="3" presetClass="entr" presetSubtype="1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6" grpId="0"/>
      <p:bldP spid="50" grpId="0"/>
      <p:bldP spid="60"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636" y="0"/>
            <a:ext cx="12185094" cy="6858001"/>
          </a:xfrm>
          <a:prstGeom prst="rect">
            <a:avLst/>
          </a:prstGeom>
        </p:spPr>
      </p:pic>
      <p:sp>
        <p:nvSpPr>
          <p:cNvPr id="26" name="矩形 25"/>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TextBox 12"/>
          <p:cNvSpPr txBox="1"/>
          <p:nvPr/>
        </p:nvSpPr>
        <p:spPr>
          <a:xfrm flipH="1">
            <a:off x="3640312" y="1441634"/>
            <a:ext cx="4084320" cy="645160"/>
          </a:xfrm>
          <a:prstGeom prst="rect">
            <a:avLst/>
          </a:prstGeom>
          <a:noFill/>
        </p:spPr>
        <p:txBody>
          <a:bodyPr wrap="square" rtlCol="0">
            <a:spAutoFit/>
          </a:bodyPr>
          <a:lstStyle/>
          <a:p>
            <a:pPr algn="dist"/>
            <a:r>
              <a:rPr lang="zh-CN" altLang="en-US" sz="3600" b="1" dirty="0" smtClean="0">
                <a:solidFill>
                  <a:srgbClr val="000000"/>
                </a:solidFill>
                <a:latin typeface="黑体" panose="02010609060101010101" pitchFamily="2" charset="-122"/>
                <a:ea typeface="黑体" panose="02010609060101010101" pitchFamily="2" charset="-122"/>
                <a:cs typeface="+mn-ea"/>
                <a:sym typeface="+mn-lt"/>
              </a:rPr>
              <a:t>材料撰写</a:t>
            </a:r>
            <a:endParaRPr lang="zh-CN" altLang="en-US" sz="3600" b="1"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46" name="文本框 89"/>
          <p:cNvSpPr txBox="1"/>
          <p:nvPr/>
        </p:nvSpPr>
        <p:spPr>
          <a:xfrm>
            <a:off x="2344995" y="2866141"/>
            <a:ext cx="7049728" cy="400110"/>
          </a:xfrm>
          <a:prstGeom prst="rect">
            <a:avLst/>
          </a:prstGeom>
          <a:noFill/>
        </p:spPr>
        <p:txBody>
          <a:bodyPr wrap="square" rtlCol="0">
            <a:spAutoFit/>
          </a:bodyPr>
          <a:lstStyle/>
          <a:p>
            <a:pPr algn="dist"/>
            <a:endParaRPr lang="zh-CN" altLang="en-US" sz="2000" b="1" dirty="0">
              <a:solidFill>
                <a:schemeClr val="tx1">
                  <a:lumMod val="75000"/>
                  <a:lumOff val="25000"/>
                </a:schemeClr>
              </a:solidFill>
              <a:cs typeface="+mn-ea"/>
              <a:sym typeface="+mn-lt"/>
            </a:endParaRPr>
          </a:p>
        </p:txBody>
      </p:sp>
      <p:sp>
        <p:nvSpPr>
          <p:cNvPr id="47" name="矩形 46"/>
          <p:cNvSpPr/>
          <p:nvPr/>
        </p:nvSpPr>
        <p:spPr>
          <a:xfrm>
            <a:off x="2993924" y="2633887"/>
            <a:ext cx="6858000" cy="460375"/>
          </a:xfrm>
          <a:prstGeom prst="rect">
            <a:avLst/>
          </a:prstGeom>
        </p:spPr>
        <p:txBody>
          <a:bodyPr wrap="square">
            <a:spAutoFit/>
          </a:bodyPr>
          <a:lstStyle/>
          <a:p>
            <a:r>
              <a:rPr lang="zh-CN" altLang="en-US" sz="2400" dirty="0" smtClean="0">
                <a:latin typeface="黑体" panose="02010609060101010101" pitchFamily="2" charset="-122"/>
                <a:ea typeface="黑体" panose="02010609060101010101" pitchFamily="2" charset="-122"/>
                <a:cs typeface="宋体" panose="02010600030101010101" pitchFamily="2" charset="-122"/>
              </a:rPr>
              <a:t>根据项目具体情况选择提供</a:t>
            </a:r>
            <a:endParaRPr lang="zh-CN" altLang="en-US" sz="2400" dirty="0" smtClean="0">
              <a:latin typeface="黑体" panose="02010609060101010101" pitchFamily="2" charset="-122"/>
              <a:ea typeface="黑体" panose="02010609060101010101" pitchFamily="2" charset="-122"/>
            </a:endParaRPr>
          </a:p>
        </p:txBody>
      </p:sp>
      <p:sp>
        <p:nvSpPr>
          <p:cNvPr id="49" name="文本框 89"/>
          <p:cNvSpPr txBox="1"/>
          <p:nvPr/>
        </p:nvSpPr>
        <p:spPr>
          <a:xfrm>
            <a:off x="2431218" y="4655612"/>
            <a:ext cx="7543607" cy="461665"/>
          </a:xfrm>
          <a:prstGeom prst="rect">
            <a:avLst/>
          </a:prstGeom>
          <a:noFill/>
        </p:spPr>
        <p:txBody>
          <a:bodyPr wrap="square" rtlCol="0">
            <a:spAutoFit/>
          </a:bodyPr>
          <a:lstStyle/>
          <a:p>
            <a:pPr algn="dist"/>
            <a:endParaRPr lang="zh-CN" altLang="en-US" sz="2400" b="1" dirty="0">
              <a:solidFill>
                <a:schemeClr val="tx1">
                  <a:lumMod val="75000"/>
                  <a:lumOff val="25000"/>
                </a:schemeClr>
              </a:solidFill>
              <a:cs typeface="+mn-ea"/>
              <a:sym typeface="+mn-lt"/>
            </a:endParaRPr>
          </a:p>
        </p:txBody>
      </p:sp>
      <p:sp>
        <p:nvSpPr>
          <p:cNvPr id="50" name="文本框 89"/>
          <p:cNvSpPr txBox="1"/>
          <p:nvPr/>
        </p:nvSpPr>
        <p:spPr>
          <a:xfrm>
            <a:off x="2495129" y="5397948"/>
            <a:ext cx="7543607" cy="461665"/>
          </a:xfrm>
          <a:prstGeom prst="rect">
            <a:avLst/>
          </a:prstGeom>
          <a:noFill/>
        </p:spPr>
        <p:txBody>
          <a:bodyPr wrap="square" rtlCol="0">
            <a:spAutoFit/>
          </a:bodyPr>
          <a:lstStyle/>
          <a:p>
            <a:endParaRPr lang="en-US" altLang="zh-CN" sz="2400" b="1" dirty="0" smtClean="0"/>
          </a:p>
        </p:txBody>
      </p:sp>
      <p:grpSp>
        <p:nvGrpSpPr>
          <p:cNvPr id="8" name="组合 52"/>
          <p:cNvGrpSpPr/>
          <p:nvPr/>
        </p:nvGrpSpPr>
        <p:grpSpPr>
          <a:xfrm>
            <a:off x="1091381" y="2365717"/>
            <a:ext cx="8598310" cy="1059266"/>
            <a:chOff x="1252533" y="3899550"/>
            <a:chExt cx="4495753" cy="1059266"/>
          </a:xfrm>
        </p:grpSpPr>
        <p:grpSp>
          <p:nvGrpSpPr>
            <p:cNvPr id="9" name="组合 69"/>
            <p:cNvGrpSpPr/>
            <p:nvPr/>
          </p:nvGrpSpPr>
          <p:grpSpPr>
            <a:xfrm>
              <a:off x="1252533" y="3899550"/>
              <a:ext cx="4495753" cy="1059266"/>
              <a:chOff x="1352206" y="2475357"/>
              <a:chExt cx="4495753" cy="1059266"/>
            </a:xfrm>
          </p:grpSpPr>
          <p:grpSp>
            <p:nvGrpSpPr>
              <p:cNvPr id="10" name="组合 70"/>
              <p:cNvGrpSpPr/>
              <p:nvPr/>
            </p:nvGrpSpPr>
            <p:grpSpPr>
              <a:xfrm>
                <a:off x="1352206" y="2475357"/>
                <a:ext cx="866983" cy="1059266"/>
                <a:chOff x="2151443" y="1607361"/>
                <a:chExt cx="951348" cy="1108342"/>
              </a:xfrm>
            </p:grpSpPr>
            <p:sp>
              <p:nvSpPr>
                <p:cNvPr id="58" name="文本框 72"/>
                <p:cNvSpPr txBox="1"/>
                <p:nvPr/>
              </p:nvSpPr>
              <p:spPr>
                <a:xfrm>
                  <a:off x="2181322" y="1652984"/>
                  <a:ext cx="202707" cy="1062719"/>
                </a:xfrm>
                <a:prstGeom prst="rect">
                  <a:avLst/>
                </a:prstGeom>
                <a:noFill/>
              </p:spPr>
              <p:txBody>
                <a:bodyPr wrap="none" rtlCol="0">
                  <a:spAutoFit/>
                </a:bodyPr>
                <a:lstStyle/>
                <a:p>
                  <a:endParaRPr lang="zh-CN" altLang="en-US" sz="6000" dirty="0">
                    <a:solidFill>
                      <a:srgbClr val="B1896A"/>
                    </a:solidFill>
                    <a:cs typeface="+mn-ea"/>
                    <a:sym typeface="+mn-lt"/>
                  </a:endParaRPr>
                </a:p>
              </p:txBody>
            </p:sp>
            <p:sp>
              <p:nvSpPr>
                <p:cNvPr id="59" name="矩形 58"/>
                <p:cNvSpPr/>
                <p:nvPr/>
              </p:nvSpPr>
              <p:spPr>
                <a:xfrm>
                  <a:off x="2151443" y="1607361"/>
                  <a:ext cx="951348" cy="102767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cxnSp>
            <p:nvCxnSpPr>
              <p:cNvPr id="57" name="直接连接符 56"/>
              <p:cNvCxnSpPr/>
              <p:nvPr/>
            </p:nvCxnSpPr>
            <p:spPr>
              <a:xfrm>
                <a:off x="2271263" y="2475400"/>
                <a:ext cx="357669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5" name="文本框 87"/>
            <p:cNvSpPr txBox="1"/>
            <p:nvPr/>
          </p:nvSpPr>
          <p:spPr>
            <a:xfrm>
              <a:off x="1279839" y="4038918"/>
              <a:ext cx="811831" cy="369332"/>
            </a:xfrm>
            <a:prstGeom prst="rect">
              <a:avLst/>
            </a:prstGeom>
            <a:noFill/>
          </p:spPr>
          <p:txBody>
            <a:bodyPr wrap="square" rtlCol="0">
              <a:spAutoFit/>
            </a:bodyPr>
            <a:lstStyle/>
            <a:p>
              <a:endParaRPr lang="zh-CN" altLang="en-US" b="1" dirty="0">
                <a:solidFill>
                  <a:schemeClr val="tx1">
                    <a:lumMod val="75000"/>
                    <a:lumOff val="25000"/>
                  </a:schemeClr>
                </a:solidFill>
                <a:cs typeface="+mn-ea"/>
                <a:sym typeface="+mn-lt"/>
              </a:endParaRPr>
            </a:p>
          </p:txBody>
        </p:sp>
      </p:grpSp>
      <p:sp>
        <p:nvSpPr>
          <p:cNvPr id="60" name="文本框 89"/>
          <p:cNvSpPr txBox="1"/>
          <p:nvPr/>
        </p:nvSpPr>
        <p:spPr>
          <a:xfrm>
            <a:off x="1123529" y="2684247"/>
            <a:ext cx="1604923" cy="460375"/>
          </a:xfrm>
          <a:prstGeom prst="rect">
            <a:avLst/>
          </a:prstGeom>
          <a:noFill/>
        </p:spPr>
        <p:txBody>
          <a:bodyPr wrap="square" rtlCol="0">
            <a:spAutoFit/>
          </a:bodyPr>
          <a:lstStyle/>
          <a:p>
            <a:pPr algn="dist"/>
            <a:r>
              <a:rPr lang="zh-CN" altLang="en-US" sz="2400" b="1" dirty="0" smtClean="0">
                <a:solidFill>
                  <a:srgbClr val="000000"/>
                </a:solidFill>
                <a:latin typeface="黑体" panose="02010609060101010101" pitchFamily="2" charset="-122"/>
                <a:ea typeface="黑体" panose="02010609060101010101" pitchFamily="2" charset="-122"/>
                <a:cs typeface="+mn-ea"/>
                <a:sym typeface="+mn-lt"/>
              </a:rPr>
              <a:t>附件</a:t>
            </a:r>
            <a:endParaRPr lang="zh-CN" altLang="en-US" sz="2400" b="1"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36" name="文本框 89"/>
          <p:cNvSpPr txBox="1"/>
          <p:nvPr/>
        </p:nvSpPr>
        <p:spPr>
          <a:xfrm>
            <a:off x="3114040" y="3348355"/>
            <a:ext cx="6737985" cy="3230245"/>
          </a:xfrm>
          <a:prstGeom prst="rect">
            <a:avLst/>
          </a:prstGeom>
          <a:noFill/>
        </p:spPr>
        <p:txBody>
          <a:bodyPr wrap="square" rtlCol="0">
            <a:spAutoFit/>
          </a:bodyPr>
          <a:lstStyle/>
          <a:p>
            <a:pPr marL="457200" indent="-457200" fontAlgn="auto">
              <a:lnSpc>
                <a:spcPct val="150000"/>
              </a:lnSpc>
              <a:buAutoNum type="arabicPeriod"/>
            </a:pPr>
            <a:r>
              <a:rPr lang="zh-CN" altLang="zh-CN" sz="2000" dirty="0" smtClean="0">
                <a:solidFill>
                  <a:srgbClr val="000000"/>
                </a:solidFill>
                <a:latin typeface="黑体" panose="02010609060101010101" pitchFamily="2" charset="-122"/>
                <a:ea typeface="黑体" panose="02010609060101010101" pitchFamily="2" charset="-122"/>
                <a:sym typeface="+mn-ea"/>
              </a:rPr>
              <a:t>公开发表的论文、论著</a:t>
            </a:r>
            <a:r>
              <a:rPr lang="zh-CN" altLang="en-US" sz="2000" dirty="0" smtClean="0">
                <a:solidFill>
                  <a:srgbClr val="000000"/>
                </a:solidFill>
                <a:latin typeface="黑体" panose="02010609060101010101" pitchFamily="2" charset="-122"/>
                <a:ea typeface="黑体" panose="02010609060101010101" pitchFamily="2" charset="-122"/>
                <a:sym typeface="+mn-ea"/>
              </a:rPr>
              <a:t>、专利及软件著作权等证书</a:t>
            </a:r>
            <a:r>
              <a:rPr lang="zh-CN" altLang="zh-CN" sz="2000" dirty="0" smtClean="0">
                <a:solidFill>
                  <a:srgbClr val="000000"/>
                </a:solidFill>
                <a:latin typeface="黑体" panose="02010609060101010101" pitchFamily="2" charset="-122"/>
                <a:ea typeface="黑体" panose="02010609060101010101" pitchFamily="2" charset="-122"/>
                <a:sym typeface="+mn-ea"/>
              </a:rPr>
              <a:t>；</a:t>
            </a:r>
            <a:endParaRPr lang="zh-CN" altLang="zh-CN" sz="2000" dirty="0" smtClean="0">
              <a:solidFill>
                <a:srgbClr val="000000"/>
              </a:solidFill>
              <a:latin typeface="黑体" panose="02010609060101010101" pitchFamily="2" charset="-122"/>
              <a:ea typeface="黑体" panose="02010609060101010101" pitchFamily="2" charset="-122"/>
              <a:sym typeface="+mn-ea"/>
            </a:endParaRPr>
          </a:p>
          <a:p>
            <a:pPr marL="457200" indent="-457200" fontAlgn="auto">
              <a:lnSpc>
                <a:spcPct val="150000"/>
              </a:lnSpc>
              <a:buAutoNum type="arabicPeriod"/>
            </a:pPr>
            <a:r>
              <a:rPr lang="zh-CN" altLang="zh-CN" sz="2000" dirty="0" smtClean="0">
                <a:solidFill>
                  <a:srgbClr val="000000"/>
                </a:solidFill>
                <a:latin typeface="黑体" panose="02010609060101010101" pitchFamily="2" charset="-122"/>
                <a:ea typeface="黑体" panose="02010609060101010101" pitchFamily="2" charset="-122"/>
                <a:sym typeface="+mn-ea"/>
              </a:rPr>
              <a:t>调研报告及有关背景材料</a:t>
            </a:r>
            <a:r>
              <a:rPr lang="zh-CN" altLang="en-US" sz="2000" b="1" dirty="0">
                <a:solidFill>
                  <a:srgbClr val="000000"/>
                </a:solidFill>
                <a:latin typeface="黑体" panose="02010609060101010101" pitchFamily="2" charset="-122"/>
                <a:ea typeface="黑体" panose="02010609060101010101" pitchFamily="2" charset="-122"/>
                <a:cs typeface="+mn-ea"/>
                <a:sym typeface="+mn-lt"/>
              </a:rPr>
              <a:t>；</a:t>
            </a:r>
            <a:endParaRPr lang="zh-CN" altLang="en-US" sz="2000" b="1" dirty="0">
              <a:solidFill>
                <a:srgbClr val="000000"/>
              </a:solidFill>
              <a:latin typeface="黑体" panose="02010609060101010101" pitchFamily="2" charset="-122"/>
              <a:ea typeface="黑体" panose="02010609060101010101" pitchFamily="2" charset="-122"/>
              <a:cs typeface="+mn-ea"/>
              <a:sym typeface="+mn-lt"/>
            </a:endParaRPr>
          </a:p>
          <a:p>
            <a:pPr marL="457200" indent="-457200" fontAlgn="auto">
              <a:lnSpc>
                <a:spcPct val="150000"/>
              </a:lnSpc>
              <a:buAutoNum type="arabicPeriod"/>
            </a:pPr>
            <a:r>
              <a:rPr lang="zh-CN" altLang="zh-CN" sz="2000" dirty="0" smtClean="0">
                <a:solidFill>
                  <a:srgbClr val="000000"/>
                </a:solidFill>
                <a:latin typeface="黑体" panose="02010609060101010101" pitchFamily="2" charset="-122"/>
                <a:ea typeface="黑体" panose="02010609060101010101" pitchFamily="2" charset="-122"/>
              </a:rPr>
              <a:t>专题论证报告：包括概况、分析、数学模型、方案及实现途径、比较与结论和与文字说明有关图表等；</a:t>
            </a:r>
            <a:endParaRPr lang="zh-CN" altLang="zh-CN" sz="2000" dirty="0" smtClean="0">
              <a:solidFill>
                <a:srgbClr val="000000"/>
              </a:solidFill>
              <a:latin typeface="黑体" panose="02010609060101010101" pitchFamily="2" charset="-122"/>
              <a:ea typeface="黑体" panose="02010609060101010101" pitchFamily="2" charset="-122"/>
            </a:endParaRPr>
          </a:p>
          <a:p>
            <a:pPr marL="457200" indent="-457200" fontAlgn="auto">
              <a:lnSpc>
                <a:spcPct val="150000"/>
              </a:lnSpc>
              <a:buAutoNum type="arabicPeriod"/>
            </a:pPr>
            <a:r>
              <a:rPr lang="zh-CN" altLang="zh-CN" sz="2000" dirty="0" smtClean="0">
                <a:solidFill>
                  <a:srgbClr val="000000"/>
                </a:solidFill>
                <a:latin typeface="黑体" panose="02010609060101010101" pitchFamily="2" charset="-122"/>
                <a:ea typeface="黑体" panose="02010609060101010101" pitchFamily="2" charset="-122"/>
                <a:sym typeface="+mn-ea"/>
              </a:rPr>
              <a:t>社会评价或效益分析报告；</a:t>
            </a:r>
            <a:endParaRPr lang="zh-CN" altLang="zh-CN" sz="2000" dirty="0" smtClean="0">
              <a:solidFill>
                <a:srgbClr val="000000"/>
              </a:solidFill>
              <a:latin typeface="黑体" panose="02010609060101010101" pitchFamily="2" charset="-122"/>
              <a:ea typeface="黑体" panose="02010609060101010101" pitchFamily="2" charset="-122"/>
              <a:sym typeface="+mn-ea"/>
            </a:endParaRPr>
          </a:p>
          <a:p>
            <a:pPr marL="457200" indent="-457200" fontAlgn="auto">
              <a:lnSpc>
                <a:spcPct val="150000"/>
              </a:lnSpc>
              <a:buAutoNum type="arabicPeriod"/>
            </a:pPr>
            <a:r>
              <a:rPr lang="zh-CN" altLang="zh-CN" sz="2000" dirty="0" smtClean="0">
                <a:solidFill>
                  <a:srgbClr val="000000"/>
                </a:solidFill>
                <a:latin typeface="黑体" panose="02010609060101010101" pitchFamily="2" charset="-122"/>
                <a:ea typeface="黑体" panose="02010609060101010101" pitchFamily="2" charset="-122"/>
                <a:sym typeface="+mn-ea"/>
              </a:rPr>
              <a:t>有关单位采纳或应用情况证明</a:t>
            </a:r>
            <a:r>
              <a:rPr lang="zh-CN" altLang="en-US" sz="2000" b="1" dirty="0">
                <a:solidFill>
                  <a:srgbClr val="000000"/>
                </a:solidFill>
                <a:latin typeface="黑体" panose="02010609060101010101" pitchFamily="2" charset="-122"/>
                <a:ea typeface="黑体" panose="02010609060101010101" pitchFamily="2" charset="-122"/>
                <a:cs typeface="+mn-ea"/>
                <a:sym typeface="+mn-lt"/>
              </a:rPr>
              <a:t>。</a:t>
            </a:r>
            <a:endParaRPr lang="zh-CN" altLang="en-US" sz="2400" b="1" dirty="0">
              <a:solidFill>
                <a:schemeClr val="tx1">
                  <a:lumMod val="75000"/>
                  <a:lumOff val="25000"/>
                </a:schemeClr>
              </a:solidFill>
              <a:cs typeface="+mn-ea"/>
              <a:sym typeface="+mn-lt"/>
            </a:endParaRPr>
          </a:p>
          <a:p>
            <a:endParaRPr lang="zh-CN" altLang="en-US" sz="2400" b="1" dirty="0">
              <a:solidFill>
                <a:schemeClr val="tx1">
                  <a:lumMod val="75000"/>
                  <a:lumOff val="25000"/>
                </a:schemeClr>
              </a:solidFill>
              <a:cs typeface="+mn-ea"/>
              <a:sym typeface="+mn-lt"/>
            </a:endParaRPr>
          </a:p>
        </p:txBody>
      </p:sp>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l="21290" t="45351" r="56133" b="22575"/>
          <a:stretch>
            <a:fillRect/>
          </a:stretch>
        </p:blipFill>
        <p:spPr>
          <a:xfrm>
            <a:off x="10379075" y="267335"/>
            <a:ext cx="1536065" cy="21037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nodePh="1">
                                  <p:stCondLst>
                                    <p:cond delay="0"/>
                                  </p:stCondLst>
                                  <p:endCondLst>
                                    <p:cond evt="begin" delay="0">
                                      <p:tn val="10"/>
                                    </p:cond>
                                  </p:end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nodePh="1">
                                  <p:stCondLst>
                                    <p:cond delay="0"/>
                                  </p:stCondLst>
                                  <p:endCondLst>
                                    <p:cond evt="begin" delay="0">
                                      <p:tn val="14"/>
                                    </p:cond>
                                  </p:end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nodePh="1">
                                  <p:stCondLst>
                                    <p:cond delay="0"/>
                                  </p:stCondLst>
                                  <p:endCondLst>
                                    <p:cond evt="begin" delay="0">
                                      <p:tn val="18"/>
                                    </p:cond>
                                  </p:end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500" fill="hold"/>
                                        <p:tgtEl>
                                          <p:spTgt spid="50"/>
                                        </p:tgtEl>
                                        <p:attrNameLst>
                                          <p:attrName>ppt_x</p:attrName>
                                        </p:attrNameLst>
                                      </p:cBhvr>
                                      <p:tavLst>
                                        <p:tav tm="0">
                                          <p:val>
                                            <p:strVal val="#ppt_x"/>
                                          </p:val>
                                        </p:tav>
                                        <p:tav tm="100000">
                                          <p:val>
                                            <p:strVal val="#ppt_x"/>
                                          </p:val>
                                        </p:tav>
                                      </p:tavLst>
                                    </p:anim>
                                    <p:anim calcmode="lin" valueType="num">
                                      <p:cBhvr additive="base">
                                        <p:cTn id="21" dur="500" fill="hold"/>
                                        <p:tgtEl>
                                          <p:spTgt spid="50"/>
                                        </p:tgtEl>
                                        <p:attrNameLst>
                                          <p:attrName>ppt_y</p:attrName>
                                        </p:attrNameLst>
                                      </p:cBhvr>
                                      <p:tavLst>
                                        <p:tav tm="0">
                                          <p:val>
                                            <p:strVal val="1+#ppt_h/2"/>
                                          </p:val>
                                        </p:tav>
                                        <p:tav tm="100000">
                                          <p:val>
                                            <p:strVal val="#ppt_y"/>
                                          </p:val>
                                        </p:tav>
                                      </p:tavLst>
                                    </p:anim>
                                  </p:childTnLst>
                                </p:cTn>
                              </p:par>
                              <p:par>
                                <p:cTn id="22" presetID="22" presetClass="entr" presetSubtype="8"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ppt_x"/>
                                          </p:val>
                                        </p:tav>
                                        <p:tav tm="100000">
                                          <p:val>
                                            <p:strVal val="#ppt_x"/>
                                          </p:val>
                                        </p:tav>
                                      </p:tavLst>
                                    </p:anim>
                                    <p:anim calcmode="lin" valueType="num">
                                      <p:cBhvr additive="base">
                                        <p:cTn id="28" dur="500" fill="hold"/>
                                        <p:tgtEl>
                                          <p:spTgt spid="6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3" presetClass="entr" presetSubtype="1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6" grpId="0"/>
      <p:bldP spid="49" grpId="0"/>
      <p:bldP spid="50" grpId="0"/>
      <p:bldP spid="60"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153" y="-107316"/>
            <a:ext cx="12185094" cy="6858001"/>
          </a:xfrm>
          <a:prstGeom prst="rect">
            <a:avLst/>
          </a:prstGeom>
        </p:spPr>
      </p:pic>
      <p:sp>
        <p:nvSpPr>
          <p:cNvPr id="17" name="矩形 16"/>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descr="C:\Users\Administrator\Desktop\QQ图片20191011163813.pngQQ图片20191011163813"/>
          <p:cNvPicPr>
            <a:picLocks noChangeAspect="1"/>
          </p:cNvPicPr>
          <p:nvPr/>
        </p:nvPicPr>
        <p:blipFill>
          <a:blip r:embed="rId2"/>
          <a:srcRect/>
          <a:stretch>
            <a:fillRect/>
          </a:stretch>
        </p:blipFill>
        <p:spPr>
          <a:xfrm>
            <a:off x="339090" y="349250"/>
            <a:ext cx="11512550" cy="5944235"/>
          </a:xfrm>
          <a:prstGeom prst="rect">
            <a:avLst/>
          </a:prstGeom>
        </p:spPr>
      </p:pic>
      <p:sp>
        <p:nvSpPr>
          <p:cNvPr id="3" name="矩形 2"/>
          <p:cNvSpPr/>
          <p:nvPr/>
        </p:nvSpPr>
        <p:spPr>
          <a:xfrm>
            <a:off x="2360930" y="3298825"/>
            <a:ext cx="944880" cy="104394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11328400" y="417195"/>
            <a:ext cx="586740" cy="749935"/>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153" y="-107316"/>
            <a:ext cx="12185094" cy="6858001"/>
          </a:xfrm>
          <a:prstGeom prst="rect">
            <a:avLst/>
          </a:prstGeom>
        </p:spPr>
      </p:pic>
      <p:sp>
        <p:nvSpPr>
          <p:cNvPr id="17" name="矩形 16"/>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descr="QQ图片20191011170542"/>
          <p:cNvPicPr>
            <a:picLocks noChangeAspect="1"/>
          </p:cNvPicPr>
          <p:nvPr/>
        </p:nvPicPr>
        <p:blipFill>
          <a:blip r:embed="rId2"/>
          <a:stretch>
            <a:fillRect/>
          </a:stretch>
        </p:blipFill>
        <p:spPr>
          <a:xfrm>
            <a:off x="351155" y="309880"/>
            <a:ext cx="11510010" cy="6238875"/>
          </a:xfrm>
          <a:prstGeom prst="rect">
            <a:avLst/>
          </a:prstGeom>
          <a:noFill/>
          <a:extLst>
            <a:ext uri="{909E8E84-426E-40DD-AFC4-6F175D3DCCD1}">
              <a14:hiddenFill xmlns:a14="http://schemas.microsoft.com/office/drawing/2010/main">
                <a:solidFill>
                  <a:schemeClr val="accent1"/>
                </a:solidFill>
              </a14:hiddenFill>
            </a:ext>
          </a:extLst>
        </p:spPr>
      </p:pic>
      <p:sp>
        <p:nvSpPr>
          <p:cNvPr id="4" name="矩形 3"/>
          <p:cNvSpPr/>
          <p:nvPr/>
        </p:nvSpPr>
        <p:spPr>
          <a:xfrm>
            <a:off x="2392680" y="3359150"/>
            <a:ext cx="929640" cy="99822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8542020" y="5104765"/>
            <a:ext cx="1066800" cy="101346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153" y="-107316"/>
            <a:ext cx="12185094" cy="6858001"/>
          </a:xfrm>
          <a:prstGeom prst="rect">
            <a:avLst/>
          </a:prstGeom>
        </p:spPr>
      </p:pic>
      <p:sp>
        <p:nvSpPr>
          <p:cNvPr id="17" name="矩形 16"/>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descr="QQ图片20191011170636"/>
          <p:cNvPicPr>
            <a:picLocks noChangeAspect="1"/>
          </p:cNvPicPr>
          <p:nvPr/>
        </p:nvPicPr>
        <p:blipFill>
          <a:blip r:embed="rId2"/>
          <a:stretch>
            <a:fillRect/>
          </a:stretch>
        </p:blipFill>
        <p:spPr>
          <a:xfrm>
            <a:off x="365760" y="309880"/>
            <a:ext cx="11443970" cy="6235065"/>
          </a:xfrm>
          <a:prstGeom prst="rect">
            <a:avLst/>
          </a:prstGeom>
        </p:spPr>
      </p:pic>
      <p:sp>
        <p:nvSpPr>
          <p:cNvPr id="3" name="矩形 2"/>
          <p:cNvSpPr/>
          <p:nvPr/>
        </p:nvSpPr>
        <p:spPr>
          <a:xfrm>
            <a:off x="4099560" y="2985770"/>
            <a:ext cx="5692140" cy="33528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153" y="-107316"/>
            <a:ext cx="12185094" cy="6858001"/>
          </a:xfrm>
          <a:prstGeom prst="rect">
            <a:avLst/>
          </a:prstGeom>
        </p:spPr>
      </p:pic>
      <p:sp>
        <p:nvSpPr>
          <p:cNvPr id="17" name="矩形 16"/>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descr="QQ图片20191011171120"/>
          <p:cNvPicPr>
            <a:picLocks noChangeAspect="1"/>
          </p:cNvPicPr>
          <p:nvPr/>
        </p:nvPicPr>
        <p:blipFill>
          <a:blip r:embed="rId2"/>
          <a:stretch>
            <a:fillRect/>
          </a:stretch>
        </p:blipFill>
        <p:spPr>
          <a:xfrm>
            <a:off x="384810" y="360045"/>
            <a:ext cx="11426825" cy="6137275"/>
          </a:xfrm>
          <a:prstGeom prst="rect">
            <a:avLst/>
          </a:prstGeom>
        </p:spPr>
      </p:pic>
      <p:sp>
        <p:nvSpPr>
          <p:cNvPr id="4" name="矩形 3"/>
          <p:cNvSpPr/>
          <p:nvPr/>
        </p:nvSpPr>
        <p:spPr>
          <a:xfrm>
            <a:off x="4663440" y="814070"/>
            <a:ext cx="906780" cy="54102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6517640" y="814070"/>
            <a:ext cx="871220" cy="542925"/>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3313" y="-99061"/>
            <a:ext cx="12185094" cy="6858001"/>
          </a:xfrm>
          <a:prstGeom prst="rect">
            <a:avLst/>
          </a:prstGeom>
        </p:spPr>
      </p:pic>
      <p:grpSp>
        <p:nvGrpSpPr>
          <p:cNvPr id="3" name="组合 15"/>
          <p:cNvGrpSpPr/>
          <p:nvPr/>
        </p:nvGrpSpPr>
        <p:grpSpPr>
          <a:xfrm>
            <a:off x="1069190" y="765824"/>
            <a:ext cx="2141168" cy="947738"/>
            <a:chOff x="3591410" y="2846084"/>
            <a:chExt cx="2141168" cy="947738"/>
          </a:xfrm>
        </p:grpSpPr>
        <p:grpSp>
          <p:nvGrpSpPr>
            <p:cNvPr id="4" name="组合 5"/>
            <p:cNvGrpSpPr/>
            <p:nvPr/>
          </p:nvGrpSpPr>
          <p:grpSpPr>
            <a:xfrm rot="5400000">
              <a:off x="4104495" y="2737336"/>
              <a:ext cx="543400" cy="1569571"/>
              <a:chOff x="3677871" y="2564765"/>
              <a:chExt cx="543400" cy="1681558"/>
            </a:xfrm>
          </p:grpSpPr>
          <p:cxnSp>
            <p:nvCxnSpPr>
              <p:cNvPr id="7" name="直接连接符 6"/>
              <p:cNvCxnSpPr/>
              <p:nvPr/>
            </p:nvCxnSpPr>
            <p:spPr>
              <a:xfrm>
                <a:off x="3766099" y="2564765"/>
                <a:ext cx="44264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208745" y="2564765"/>
                <a:ext cx="12526" cy="168155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3684270" y="4246323"/>
                <a:ext cx="5244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677871" y="3935721"/>
                <a:ext cx="6399" cy="31060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3992269" y="2846084"/>
              <a:ext cx="1740309" cy="922020"/>
            </a:xfrm>
            <a:prstGeom prst="rect">
              <a:avLst/>
            </a:prstGeom>
            <a:noFill/>
          </p:spPr>
          <p:txBody>
            <a:bodyPr wrap="square" rtlCol="0">
              <a:spAutoFit/>
            </a:bodyPr>
            <a:lstStyle/>
            <a:p>
              <a:r>
                <a:rPr lang="zh-CN" altLang="en-US" sz="5400" b="1" dirty="0">
                  <a:solidFill>
                    <a:schemeClr val="tx1">
                      <a:lumMod val="75000"/>
                      <a:lumOff val="25000"/>
                    </a:schemeClr>
                  </a:solidFill>
                  <a:latin typeface="黑体" panose="02010609060101010101" pitchFamily="2" charset="-122"/>
                  <a:ea typeface="黑体" panose="02010609060101010101" pitchFamily="2" charset="-122"/>
                  <a:cs typeface="+mn-ea"/>
                  <a:sym typeface="+mn-lt"/>
                </a:rPr>
                <a:t>四</a:t>
              </a:r>
              <a:endParaRPr lang="zh-CN" altLang="en-US" sz="5400" b="1" dirty="0">
                <a:solidFill>
                  <a:schemeClr val="tx1">
                    <a:lumMod val="75000"/>
                    <a:lumOff val="25000"/>
                  </a:schemeClr>
                </a:solidFill>
                <a:latin typeface="黑体" panose="02010609060101010101" pitchFamily="2" charset="-122"/>
                <a:ea typeface="黑体" panose="02010609060101010101" pitchFamily="2" charset="-122"/>
                <a:cs typeface="+mn-ea"/>
                <a:sym typeface="+mn-lt"/>
              </a:endParaRPr>
            </a:p>
          </p:txBody>
        </p:sp>
      </p:grpSp>
      <p:sp>
        <p:nvSpPr>
          <p:cNvPr id="5" name="TextBox 12"/>
          <p:cNvSpPr txBox="1"/>
          <p:nvPr/>
        </p:nvSpPr>
        <p:spPr>
          <a:xfrm flipH="1">
            <a:off x="2802193" y="3240200"/>
            <a:ext cx="6607277" cy="922020"/>
          </a:xfrm>
          <a:prstGeom prst="rect">
            <a:avLst/>
          </a:prstGeom>
          <a:noFill/>
        </p:spPr>
        <p:txBody>
          <a:bodyPr wrap="square" rtlCol="0">
            <a:spAutoFit/>
          </a:bodyPr>
          <a:lstStyle/>
          <a:p>
            <a:pPr algn="dist"/>
            <a:r>
              <a:rPr lang="zh-CN" altLang="en-US" sz="5400" b="1" dirty="0">
                <a:solidFill>
                  <a:srgbClr val="000000"/>
                </a:solidFill>
                <a:latin typeface="黑体" panose="02010609060101010101" pitchFamily="2" charset="-122"/>
                <a:ea typeface="黑体" panose="02010609060101010101" pitchFamily="2" charset="-122"/>
                <a:cs typeface="+mn-ea"/>
                <a:sym typeface="+mn-lt"/>
              </a:rPr>
              <a:t>科技</a:t>
            </a:r>
            <a:r>
              <a:rPr lang="zh-CN" altLang="en-US" sz="5400" b="1" dirty="0" smtClean="0">
                <a:solidFill>
                  <a:srgbClr val="000000"/>
                </a:solidFill>
                <a:latin typeface="黑体" panose="02010609060101010101" pitchFamily="2" charset="-122"/>
                <a:ea typeface="黑体" panose="02010609060101010101" pitchFamily="2" charset="-122"/>
                <a:cs typeface="+mn-ea"/>
                <a:sym typeface="+mn-lt"/>
              </a:rPr>
              <a:t>成果登记</a:t>
            </a:r>
            <a:endParaRPr lang="zh-CN" altLang="en-US" sz="5400" b="1" dirty="0" smtClean="0">
              <a:solidFill>
                <a:srgbClr val="000000"/>
              </a:solidFill>
              <a:latin typeface="黑体" panose="02010609060101010101" pitchFamily="2" charset="-122"/>
              <a:ea typeface="黑体" panose="02010609060101010101" pitchFamily="2" charset="-122"/>
              <a:cs typeface="+mn-ea"/>
              <a:sym typeface="+mn-lt"/>
            </a:endParaRPr>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65671" t="58691" r="5382" b="33225"/>
          <a:stretch>
            <a:fillRect/>
          </a:stretch>
        </p:blipFill>
        <p:spPr>
          <a:xfrm>
            <a:off x="9243286" y="218013"/>
            <a:ext cx="2672024" cy="1234459"/>
          </a:xfrm>
          <a:prstGeom prst="rect">
            <a:avLst/>
          </a:prstGeom>
        </p:spPr>
      </p:pic>
      <p:sp>
        <p:nvSpPr>
          <p:cNvPr id="13" name="矩形 12"/>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70"/>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153" y="-128271"/>
            <a:ext cx="12185094" cy="6858001"/>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65671" t="58691" r="5382" b="33225"/>
          <a:stretch>
            <a:fillRect/>
          </a:stretch>
        </p:blipFill>
        <p:spPr>
          <a:xfrm>
            <a:off x="9232491" y="225633"/>
            <a:ext cx="2672024" cy="1234459"/>
          </a:xfrm>
          <a:prstGeom prst="rect">
            <a:avLst/>
          </a:prstGeom>
        </p:spPr>
      </p:pic>
      <p:sp>
        <p:nvSpPr>
          <p:cNvPr id="13" name="矩形 12"/>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12"/>
          <p:cNvSpPr txBox="1"/>
          <p:nvPr/>
        </p:nvSpPr>
        <p:spPr>
          <a:xfrm flipH="1">
            <a:off x="3640312" y="1441634"/>
            <a:ext cx="4084320" cy="645160"/>
          </a:xfrm>
          <a:prstGeom prst="rect">
            <a:avLst/>
          </a:prstGeom>
          <a:noFill/>
        </p:spPr>
        <p:txBody>
          <a:bodyPr wrap="square" rtlCol="0">
            <a:spAutoFit/>
          </a:bodyPr>
          <a:lstStyle/>
          <a:p>
            <a:pPr algn="dist"/>
            <a:r>
              <a:rPr lang="zh-CN" altLang="en-US" sz="3600" b="1" dirty="0">
                <a:solidFill>
                  <a:srgbClr val="000000"/>
                </a:solidFill>
                <a:latin typeface="黑体" panose="02010609060101010101" pitchFamily="2" charset="-122"/>
                <a:ea typeface="黑体" panose="02010609060101010101" pitchFamily="2" charset="-122"/>
                <a:cs typeface="+mn-ea"/>
                <a:sym typeface="+mn-lt"/>
              </a:rPr>
              <a:t>注意事项</a:t>
            </a:r>
            <a:endParaRPr lang="zh-CN" altLang="en-US" sz="3600" b="1" dirty="0">
              <a:solidFill>
                <a:srgbClr val="000000"/>
              </a:solidFill>
              <a:latin typeface="黑体" panose="02010609060101010101" pitchFamily="2" charset="-122"/>
              <a:ea typeface="黑体" panose="02010609060101010101" pitchFamily="2" charset="-122"/>
              <a:cs typeface="+mn-ea"/>
              <a:sym typeface="+mn-lt"/>
            </a:endParaRPr>
          </a:p>
        </p:txBody>
      </p:sp>
      <p:sp>
        <p:nvSpPr>
          <p:cNvPr id="29" name="文本框 89"/>
          <p:cNvSpPr txBox="1"/>
          <p:nvPr/>
        </p:nvSpPr>
        <p:spPr>
          <a:xfrm>
            <a:off x="1530985" y="2175510"/>
            <a:ext cx="8829675" cy="4554220"/>
          </a:xfrm>
          <a:prstGeom prst="rect">
            <a:avLst/>
          </a:prstGeom>
          <a:noFill/>
        </p:spPr>
        <p:txBody>
          <a:bodyPr wrap="square" rtlCol="0">
            <a:spAutoFit/>
          </a:bodyPr>
          <a:lstStyle/>
          <a:p>
            <a:pPr marL="457200" indent="-457200" fontAlgn="auto">
              <a:lnSpc>
                <a:spcPct val="150000"/>
              </a:lnSpc>
              <a:buFont typeface="+mj-lt"/>
              <a:buAutoNum type="arabicPeriod"/>
            </a:pPr>
            <a:r>
              <a:rPr lang="zh-CN" altLang="zh-CN" sz="2000" dirty="0" smtClean="0">
                <a:latin typeface="黑体" panose="02010609060101010101" pitchFamily="2" charset="-122"/>
                <a:ea typeface="黑体" panose="02010609060101010101" pitchFamily="2" charset="-122"/>
              </a:rPr>
              <a:t>涉及国家秘密的科技成果，按照国家科技保密的有关规定进行管理，不进行登记。</a:t>
            </a:r>
            <a:endParaRPr lang="zh-CN" altLang="zh-CN" sz="2000" dirty="0" smtClean="0">
              <a:latin typeface="黑体" panose="02010609060101010101" pitchFamily="2" charset="-122"/>
              <a:ea typeface="黑体" panose="02010609060101010101" pitchFamily="2" charset="-122"/>
            </a:endParaRPr>
          </a:p>
          <a:p>
            <a:pPr marL="457200" indent="-457200" fontAlgn="auto">
              <a:lnSpc>
                <a:spcPct val="150000"/>
              </a:lnSpc>
              <a:buFont typeface="+mj-lt"/>
              <a:buAutoNum type="arabicPeriod"/>
            </a:pPr>
            <a:r>
              <a:rPr lang="zh-CN" altLang="zh-CN" sz="2000" dirty="0" smtClean="0">
                <a:latin typeface="黑体" panose="02010609060101010101" pitchFamily="2" charset="-122"/>
                <a:ea typeface="黑体" panose="02010609060101010101" pitchFamily="2" charset="-122"/>
                <a:sym typeface="+mn-ea"/>
              </a:rPr>
              <a:t>申请登记的科技成果，应当在通过验收、结题、评价后后</a:t>
            </a:r>
            <a:r>
              <a:rPr lang="zh-CN" sz="2000" dirty="0" smtClean="0">
                <a:latin typeface="黑体" panose="02010609060101010101" pitchFamily="2" charset="-122"/>
                <a:ea typeface="黑体" panose="02010609060101010101" pitchFamily="2" charset="-122"/>
                <a:sym typeface="+mn-ea"/>
              </a:rPr>
              <a:t>按照要求准备相关材料，并登录“宁夏科技管理信息系统”录入信息</a:t>
            </a:r>
            <a:r>
              <a:rPr lang="zh-CN" altLang="zh-CN" sz="2000" dirty="0" smtClean="0">
                <a:latin typeface="黑体" panose="02010609060101010101" pitchFamily="2" charset="-122"/>
                <a:ea typeface="黑体" panose="02010609060101010101" pitchFamily="2" charset="-122"/>
                <a:sym typeface="+mn-ea"/>
              </a:rPr>
              <a:t>尽快办理登记手续。</a:t>
            </a:r>
            <a:endParaRPr lang="zh-CN" altLang="zh-CN" sz="2000" dirty="0" smtClean="0">
              <a:latin typeface="黑体" panose="02010609060101010101" pitchFamily="2" charset="-122"/>
              <a:ea typeface="黑体" panose="02010609060101010101" pitchFamily="2" charset="-122"/>
              <a:sym typeface="+mn-ea"/>
            </a:endParaRPr>
          </a:p>
          <a:p>
            <a:pPr marL="457200" indent="-457200" fontAlgn="auto">
              <a:lnSpc>
                <a:spcPct val="150000"/>
              </a:lnSpc>
              <a:buFont typeface="+mj-lt"/>
              <a:buAutoNum type="arabicPeriod"/>
            </a:pPr>
            <a:r>
              <a:rPr lang="zh-CN" sz="2000" dirty="0" smtClean="0">
                <a:latin typeface="黑体" panose="02010609060101010101" pitchFamily="2" charset="-122"/>
                <a:ea typeface="黑体" panose="02010609060101010101" pitchFamily="2" charset="-122"/>
                <a:sym typeface="+mn-ea"/>
              </a:rPr>
              <a:t>存在争议的科技成果，在争议未解决前，不予登记；对已完成科技成果登记的项目有异议的，可以向科技成果管理部门提出书面报告，并附相关证明材料，以便核查、处理。</a:t>
            </a:r>
            <a:endParaRPr lang="zh-CN" sz="2000" dirty="0" smtClean="0">
              <a:latin typeface="黑体" panose="02010609060101010101" pitchFamily="2" charset="-122"/>
              <a:ea typeface="黑体" panose="02010609060101010101" pitchFamily="2" charset="-122"/>
              <a:sym typeface="+mn-ea"/>
            </a:endParaRPr>
          </a:p>
          <a:p>
            <a:pPr marL="457200" indent="-457200" fontAlgn="auto">
              <a:lnSpc>
                <a:spcPct val="150000"/>
              </a:lnSpc>
              <a:buFont typeface="+mj-lt"/>
              <a:buAutoNum type="arabicPeriod"/>
            </a:pPr>
            <a:r>
              <a:rPr lang="zh-CN" sz="2000" dirty="0" smtClean="0">
                <a:latin typeface="黑体" panose="02010609060101010101" pitchFamily="2" charset="-122"/>
                <a:ea typeface="黑体" panose="02010609060101010101" pitchFamily="2" charset="-122"/>
                <a:sym typeface="+mn-ea"/>
              </a:rPr>
              <a:t>己经登记的科技成果，发现弄虚作假，剽窃、篡改或者以其他方式侵犯他人知识产权的，注销登记。</a:t>
            </a:r>
            <a:endParaRPr lang="zh-CN" sz="2000" dirty="0" smtClean="0">
              <a:latin typeface="黑体" panose="02010609060101010101" pitchFamily="2" charset="-122"/>
              <a:ea typeface="黑体" panose="02010609060101010101" pitchFamily="2" charset="-122"/>
            </a:endParaRPr>
          </a:p>
          <a:p>
            <a:endParaRPr lang="zh-CN" altLang="en-US" sz="2000" dirty="0">
              <a:latin typeface="黑体" panose="02010609060101010101" pitchFamily="2" charset="-122"/>
              <a:ea typeface="黑体" panose="02010609060101010101" pitchFamily="2" charset="-122"/>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par>
                                <p:cTn id="14" presetID="55"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ppt_w</p:attrName>
                                        </p:attrNameLst>
                                      </p:cBhvr>
                                      <p:tavLst>
                                        <p:tav tm="0">
                                          <p:val>
                                            <p:strVal val="#ppt_w*0.70"/>
                                          </p:val>
                                        </p:tav>
                                        <p:tav tm="100000">
                                          <p:val>
                                            <p:strVal val="#ppt_w"/>
                                          </p:val>
                                        </p:tav>
                                      </p:tavLst>
                                    </p:anim>
                                    <p:anim calcmode="lin" valueType="num">
                                      <p:cBhvr>
                                        <p:cTn id="17" dur="1000" fill="hold"/>
                                        <p:tgtEl>
                                          <p:spTgt spid="12"/>
                                        </p:tgtEl>
                                        <p:attrNameLst>
                                          <p:attrName>ppt_h</p:attrName>
                                        </p:attrNameLst>
                                      </p:cBhvr>
                                      <p:tavLst>
                                        <p:tav tm="0">
                                          <p:val>
                                            <p:strVal val="#ppt_h"/>
                                          </p:val>
                                        </p:tav>
                                        <p:tav tm="100000">
                                          <p:val>
                                            <p:strVal val="#ppt_h"/>
                                          </p:val>
                                        </p:tav>
                                      </p:tavLst>
                                    </p:anim>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693" y="10794"/>
            <a:ext cx="12185094" cy="6858001"/>
          </a:xfrm>
          <a:prstGeom prst="rect">
            <a:avLst/>
          </a:prstGeom>
        </p:spPr>
      </p:pic>
      <p:sp>
        <p:nvSpPr>
          <p:cNvPr id="3" name="TextBox 12"/>
          <p:cNvSpPr txBox="1"/>
          <p:nvPr/>
        </p:nvSpPr>
        <p:spPr>
          <a:xfrm flipH="1">
            <a:off x="2684206" y="3107465"/>
            <a:ext cx="6681020" cy="922020"/>
          </a:xfrm>
          <a:prstGeom prst="rect">
            <a:avLst/>
          </a:prstGeom>
          <a:noFill/>
        </p:spPr>
        <p:txBody>
          <a:bodyPr wrap="square" rtlCol="0">
            <a:spAutoFit/>
          </a:bodyPr>
          <a:lstStyle/>
          <a:p>
            <a:pPr algn="dist"/>
            <a:r>
              <a:rPr lang="zh-CN" altLang="en-US" sz="5400" b="1" dirty="0">
                <a:solidFill>
                  <a:srgbClr val="000000"/>
                </a:solidFill>
                <a:latin typeface="黑体" panose="02010609060101010101" pitchFamily="2" charset="-122"/>
                <a:ea typeface="黑体" panose="02010609060101010101" pitchFamily="2" charset="-122"/>
                <a:cs typeface="+mn-ea"/>
                <a:sym typeface="+mn-lt"/>
              </a:rPr>
              <a:t>科技成果评价意义</a:t>
            </a:r>
            <a:endParaRPr lang="zh-CN" altLang="en-US" sz="5400" b="1" dirty="0">
              <a:solidFill>
                <a:srgbClr val="000000"/>
              </a:solidFill>
              <a:latin typeface="黑体" panose="02010609060101010101" pitchFamily="2" charset="-122"/>
              <a:ea typeface="黑体" panose="02010609060101010101" pitchFamily="2" charset="-122"/>
              <a:cs typeface="+mn-ea"/>
              <a:sym typeface="+mn-lt"/>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8211" y="131822"/>
            <a:ext cx="3252455" cy="2478061"/>
          </a:xfrm>
          <a:prstGeom prst="rect">
            <a:avLst/>
          </a:prstGeom>
        </p:spPr>
      </p:pic>
      <p:grpSp>
        <p:nvGrpSpPr>
          <p:cNvPr id="16" name="组合 15"/>
          <p:cNvGrpSpPr/>
          <p:nvPr/>
        </p:nvGrpSpPr>
        <p:grpSpPr>
          <a:xfrm>
            <a:off x="1069190" y="909969"/>
            <a:ext cx="2141168" cy="922020"/>
            <a:chOff x="3591410" y="2999119"/>
            <a:chExt cx="2141168" cy="922020"/>
          </a:xfrm>
        </p:grpSpPr>
        <p:grpSp>
          <p:nvGrpSpPr>
            <p:cNvPr id="6" name="组合 5"/>
            <p:cNvGrpSpPr/>
            <p:nvPr/>
          </p:nvGrpSpPr>
          <p:grpSpPr>
            <a:xfrm rot="5400000">
              <a:off x="4104495" y="2737336"/>
              <a:ext cx="543400" cy="1569571"/>
              <a:chOff x="3677871" y="2564765"/>
              <a:chExt cx="543400" cy="1681558"/>
            </a:xfrm>
          </p:grpSpPr>
          <p:cxnSp>
            <p:nvCxnSpPr>
              <p:cNvPr id="7" name="直接连接符 6"/>
              <p:cNvCxnSpPr/>
              <p:nvPr/>
            </p:nvCxnSpPr>
            <p:spPr>
              <a:xfrm>
                <a:off x="3766099" y="2564765"/>
                <a:ext cx="44264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208745" y="2564765"/>
                <a:ext cx="12526" cy="168155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3684270" y="4246323"/>
                <a:ext cx="5244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677871" y="3935721"/>
                <a:ext cx="6399" cy="31060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3992269" y="2999119"/>
              <a:ext cx="1740309" cy="922020"/>
            </a:xfrm>
            <a:prstGeom prst="rect">
              <a:avLst/>
            </a:prstGeom>
            <a:noFill/>
          </p:spPr>
          <p:txBody>
            <a:bodyPr wrap="square" rtlCol="0">
              <a:spAutoFit/>
            </a:bodyPr>
            <a:lstStyle/>
            <a:p>
              <a:r>
                <a:rPr lang="zh-CN" altLang="zh-CN" sz="5400" b="1" dirty="0">
                  <a:solidFill>
                    <a:srgbClr val="000000"/>
                  </a:solidFill>
                  <a:latin typeface="黑体" panose="02010609060101010101" pitchFamily="2" charset="-122"/>
                  <a:ea typeface="黑体" panose="02010609060101010101" pitchFamily="2" charset="-122"/>
                  <a:cs typeface="+mn-ea"/>
                  <a:sym typeface="+mn-lt"/>
                </a:rPr>
                <a:t>一</a:t>
              </a:r>
              <a:endParaRPr lang="zh-CN" altLang="zh-CN" sz="5400" b="1" dirty="0">
                <a:solidFill>
                  <a:srgbClr val="000000"/>
                </a:solidFill>
                <a:latin typeface="黑体" panose="02010609060101010101" pitchFamily="2" charset="-122"/>
                <a:ea typeface="黑体" panose="02010609060101010101" pitchFamily="2" charset="-122"/>
                <a:cs typeface="+mn-ea"/>
                <a:sym typeface="+mn-lt"/>
              </a:endParaRPr>
            </a:p>
          </p:txBody>
        </p:sp>
      </p:grpSp>
      <p:sp>
        <p:nvSpPr>
          <p:cNvPr id="17" name="矩形 16"/>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153" y="-92711"/>
            <a:ext cx="12185094" cy="6858001"/>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65671" t="58691" r="5382" b="33225"/>
          <a:stretch>
            <a:fillRect/>
          </a:stretch>
        </p:blipFill>
        <p:spPr>
          <a:xfrm>
            <a:off x="9232491" y="225633"/>
            <a:ext cx="2672024" cy="1234459"/>
          </a:xfrm>
          <a:prstGeom prst="rect">
            <a:avLst/>
          </a:prstGeom>
        </p:spPr>
      </p:pic>
      <p:sp>
        <p:nvSpPr>
          <p:cNvPr id="13" name="矩形 12"/>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12"/>
          <p:cNvSpPr txBox="1"/>
          <p:nvPr/>
        </p:nvSpPr>
        <p:spPr>
          <a:xfrm flipH="1">
            <a:off x="3631422" y="1460049"/>
            <a:ext cx="4084320" cy="645160"/>
          </a:xfrm>
          <a:prstGeom prst="rect">
            <a:avLst/>
          </a:prstGeom>
          <a:noFill/>
        </p:spPr>
        <p:txBody>
          <a:bodyPr wrap="square" rtlCol="0">
            <a:spAutoFit/>
          </a:bodyPr>
          <a:lstStyle/>
          <a:p>
            <a:pPr algn="dist"/>
            <a:r>
              <a:rPr lang="zh-CN" altLang="en-US" sz="3600" b="1" dirty="0" smtClean="0">
                <a:solidFill>
                  <a:srgbClr val="000000"/>
                </a:solidFill>
                <a:latin typeface="黑体" panose="02010609060101010101" pitchFamily="2" charset="-122"/>
                <a:ea typeface="黑体" panose="02010609060101010101" pitchFamily="2" charset="-122"/>
                <a:cs typeface="+mn-ea"/>
                <a:sym typeface="+mn-lt"/>
              </a:rPr>
              <a:t>登记材料</a:t>
            </a:r>
            <a:endParaRPr lang="zh-CN" altLang="en-US" sz="3600" b="1"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5" name="文本框 89"/>
          <p:cNvSpPr txBox="1"/>
          <p:nvPr/>
        </p:nvSpPr>
        <p:spPr>
          <a:xfrm>
            <a:off x="1777365" y="2317115"/>
            <a:ext cx="8305165" cy="3784600"/>
          </a:xfrm>
          <a:prstGeom prst="rect">
            <a:avLst/>
          </a:prstGeom>
          <a:noFill/>
        </p:spPr>
        <p:txBody>
          <a:bodyPr wrap="square" rtlCol="0">
            <a:spAutoFit/>
          </a:bodyPr>
          <a:p>
            <a:pPr marL="342900" indent="-342900" fontAlgn="auto">
              <a:lnSpc>
                <a:spcPct val="150000"/>
              </a:lnSpc>
              <a:buFont typeface="Arial" panose="020B0604020202020204" pitchFamily="34" charset="0"/>
              <a:buChar char="•"/>
            </a:pPr>
            <a:r>
              <a:rPr sz="2400" b="1" dirty="0">
                <a:solidFill>
                  <a:srgbClr val="000000"/>
                </a:solidFill>
                <a:latin typeface="黑体" panose="02010609060101010101" pitchFamily="2" charset="-122"/>
                <a:ea typeface="黑体" panose="02010609060101010101" pitchFamily="2" charset="-122"/>
                <a:cs typeface="+mn-ea"/>
                <a:sym typeface="+mn-lt"/>
              </a:rPr>
              <a:t>验收类：</a:t>
            </a:r>
            <a:r>
              <a:rPr sz="2400" dirty="0">
                <a:solidFill>
                  <a:srgbClr val="000000"/>
                </a:solidFill>
                <a:latin typeface="黑体" panose="02010609060101010101" pitchFamily="2" charset="-122"/>
                <a:ea typeface="黑体" panose="02010609060101010101" pitchFamily="2" charset="-122"/>
                <a:cs typeface="+mn-ea"/>
                <a:sym typeface="+mn-lt"/>
              </a:rPr>
              <a:t>科技成果登记表</a:t>
            </a:r>
            <a:r>
              <a:rPr lang="zh-CN" sz="2400" dirty="0">
                <a:solidFill>
                  <a:srgbClr val="000000"/>
                </a:solidFill>
                <a:latin typeface="黑体" panose="02010609060101010101" pitchFamily="2" charset="-122"/>
                <a:ea typeface="黑体" panose="02010609060101010101" pitchFamily="2" charset="-122"/>
                <a:cs typeface="+mn-ea"/>
                <a:sym typeface="+mn-lt"/>
              </a:rPr>
              <a:t>两</a:t>
            </a:r>
            <a:r>
              <a:rPr sz="2400" dirty="0">
                <a:solidFill>
                  <a:srgbClr val="000000"/>
                </a:solidFill>
                <a:latin typeface="黑体" panose="02010609060101010101" pitchFamily="2" charset="-122"/>
                <a:ea typeface="黑体" panose="02010609060101010101" pitchFamily="2" charset="-122"/>
                <a:cs typeface="+mn-ea"/>
                <a:sym typeface="+mn-lt"/>
              </a:rPr>
              <a:t>份</a:t>
            </a:r>
            <a:r>
              <a:rPr lang="zh-CN" sz="2400" dirty="0">
                <a:solidFill>
                  <a:srgbClr val="000000"/>
                </a:solidFill>
                <a:latin typeface="黑体" panose="02010609060101010101" pitchFamily="2" charset="-122"/>
                <a:ea typeface="黑体" panose="02010609060101010101" pitchFamily="2" charset="-122"/>
                <a:cs typeface="+mn-ea"/>
                <a:sym typeface="+mn-lt"/>
              </a:rPr>
              <a:t>（</a:t>
            </a:r>
            <a:r>
              <a:rPr sz="2400" dirty="0">
                <a:solidFill>
                  <a:srgbClr val="000000"/>
                </a:solidFill>
                <a:latin typeface="黑体" panose="02010609060101010101" pitchFamily="2" charset="-122"/>
                <a:ea typeface="黑体" panose="02010609060101010101" pitchFamily="2" charset="-122"/>
                <a:cs typeface="+mn-ea"/>
                <a:sym typeface="+mn-lt"/>
              </a:rPr>
              <a:t>第一完成单位在封面盖章</a:t>
            </a:r>
            <a:r>
              <a:rPr lang="zh-CN" sz="2400" dirty="0">
                <a:solidFill>
                  <a:srgbClr val="000000"/>
                </a:solidFill>
                <a:latin typeface="黑体" panose="02010609060101010101" pitchFamily="2" charset="-122"/>
                <a:ea typeface="黑体" panose="02010609060101010101" pitchFamily="2" charset="-122"/>
                <a:cs typeface="+mn-ea"/>
                <a:sym typeface="+mn-lt"/>
              </a:rPr>
              <a:t>）</a:t>
            </a:r>
            <a:r>
              <a:rPr sz="2400" dirty="0">
                <a:solidFill>
                  <a:srgbClr val="000000"/>
                </a:solidFill>
                <a:latin typeface="黑体" panose="02010609060101010101" pitchFamily="2" charset="-122"/>
                <a:ea typeface="黑体" panose="02010609060101010101" pitchFamily="2" charset="-122"/>
                <a:cs typeface="+mn-ea"/>
                <a:sym typeface="+mn-lt"/>
              </a:rPr>
              <a:t>；验收证书（原件）、验收申请表（原件）、计划任务书、验收财务证明、验收报告各一份</a:t>
            </a:r>
            <a:r>
              <a:rPr lang="zh-CN" sz="2400" dirty="0">
                <a:solidFill>
                  <a:srgbClr val="000000"/>
                </a:solidFill>
                <a:latin typeface="黑体" panose="02010609060101010101" pitchFamily="2" charset="-122"/>
                <a:ea typeface="黑体" panose="02010609060101010101" pitchFamily="2" charset="-122"/>
                <a:cs typeface="+mn-ea"/>
                <a:sym typeface="+mn-lt"/>
              </a:rPr>
              <a:t>。</a:t>
            </a:r>
            <a:endParaRPr lang="zh-CN" sz="2400" b="1" dirty="0">
              <a:solidFill>
                <a:srgbClr val="000000"/>
              </a:solidFill>
              <a:latin typeface="黑体" panose="02010609060101010101" pitchFamily="2" charset="-122"/>
              <a:ea typeface="黑体" panose="02010609060101010101" pitchFamily="2" charset="-122"/>
              <a:cs typeface="+mn-ea"/>
              <a:sym typeface="+mn-lt"/>
            </a:endParaRPr>
          </a:p>
          <a:p>
            <a:pPr marL="342900" indent="-342900" fontAlgn="auto">
              <a:lnSpc>
                <a:spcPct val="100000"/>
              </a:lnSpc>
              <a:buFont typeface="Arial" panose="020B0604020202020204" pitchFamily="34" charset="0"/>
              <a:buChar char="•"/>
            </a:pPr>
            <a:endParaRPr lang="zh-CN" sz="2400" b="1" dirty="0">
              <a:solidFill>
                <a:srgbClr val="000000"/>
              </a:solidFill>
              <a:latin typeface="黑体" panose="02010609060101010101" pitchFamily="2" charset="-122"/>
              <a:ea typeface="黑体" panose="02010609060101010101" pitchFamily="2" charset="-122"/>
              <a:cs typeface="+mn-ea"/>
              <a:sym typeface="+mn-lt"/>
            </a:endParaRPr>
          </a:p>
          <a:p>
            <a:pPr marL="342900" indent="-342900" fontAlgn="auto">
              <a:lnSpc>
                <a:spcPct val="150000"/>
              </a:lnSpc>
              <a:buFont typeface="Arial" panose="020B0604020202020204" pitchFamily="34" charset="0"/>
              <a:buChar char="•"/>
            </a:pPr>
            <a:r>
              <a:rPr sz="2400" b="1" dirty="0">
                <a:solidFill>
                  <a:srgbClr val="000000"/>
                </a:solidFill>
                <a:latin typeface="黑体" panose="02010609060101010101" pitchFamily="2" charset="-122"/>
                <a:ea typeface="黑体" panose="02010609060101010101" pitchFamily="2" charset="-122"/>
                <a:cs typeface="+mn-ea"/>
                <a:sym typeface="+mn-lt"/>
              </a:rPr>
              <a:t>评价类：</a:t>
            </a:r>
            <a:r>
              <a:rPr sz="2400" dirty="0">
                <a:solidFill>
                  <a:srgbClr val="000000"/>
                </a:solidFill>
                <a:latin typeface="黑体" panose="02010609060101010101" pitchFamily="2" charset="-122"/>
                <a:ea typeface="黑体" panose="02010609060101010101" pitchFamily="2" charset="-122"/>
                <a:cs typeface="+mn-ea"/>
                <a:sym typeface="+mn-lt"/>
              </a:rPr>
              <a:t>科技成果登记表</a:t>
            </a:r>
            <a:r>
              <a:rPr lang="zh-CN" sz="2400" dirty="0">
                <a:solidFill>
                  <a:srgbClr val="000000"/>
                </a:solidFill>
                <a:latin typeface="黑体" panose="02010609060101010101" pitchFamily="2" charset="-122"/>
                <a:ea typeface="黑体" panose="02010609060101010101" pitchFamily="2" charset="-122"/>
                <a:cs typeface="+mn-ea"/>
                <a:sym typeface="+mn-lt"/>
              </a:rPr>
              <a:t>两</a:t>
            </a:r>
            <a:r>
              <a:rPr sz="2400" dirty="0">
                <a:solidFill>
                  <a:srgbClr val="000000"/>
                </a:solidFill>
                <a:latin typeface="黑体" panose="02010609060101010101" pitchFamily="2" charset="-122"/>
                <a:ea typeface="黑体" panose="02010609060101010101" pitchFamily="2" charset="-122"/>
                <a:cs typeface="+mn-ea"/>
                <a:sym typeface="+mn-lt"/>
              </a:rPr>
              <a:t>份</a:t>
            </a:r>
            <a:r>
              <a:rPr lang="zh-CN" sz="2400" dirty="0">
                <a:solidFill>
                  <a:srgbClr val="000000"/>
                </a:solidFill>
                <a:latin typeface="黑体" panose="02010609060101010101" pitchFamily="2" charset="-122"/>
                <a:ea typeface="黑体" panose="02010609060101010101" pitchFamily="2" charset="-122"/>
                <a:cs typeface="+mn-ea"/>
                <a:sym typeface="+mn-lt"/>
              </a:rPr>
              <a:t>（</a:t>
            </a:r>
            <a:r>
              <a:rPr sz="2400" dirty="0">
                <a:solidFill>
                  <a:srgbClr val="000000"/>
                </a:solidFill>
                <a:latin typeface="黑体" panose="02010609060101010101" pitchFamily="2" charset="-122"/>
                <a:ea typeface="黑体" panose="02010609060101010101" pitchFamily="2" charset="-122"/>
                <a:cs typeface="+mn-ea"/>
                <a:sym typeface="+mn-lt"/>
              </a:rPr>
              <a:t>第一完成单位在封面盖章</a:t>
            </a:r>
            <a:r>
              <a:rPr lang="zh-CN" sz="2400" dirty="0">
                <a:solidFill>
                  <a:srgbClr val="000000"/>
                </a:solidFill>
                <a:latin typeface="黑体" panose="02010609060101010101" pitchFamily="2" charset="-122"/>
                <a:ea typeface="黑体" panose="02010609060101010101" pitchFamily="2" charset="-122"/>
                <a:cs typeface="+mn-ea"/>
                <a:sym typeface="+mn-lt"/>
              </a:rPr>
              <a:t>）；评价</a:t>
            </a:r>
            <a:r>
              <a:rPr sz="2400" dirty="0">
                <a:solidFill>
                  <a:srgbClr val="000000"/>
                </a:solidFill>
                <a:latin typeface="黑体" panose="02010609060101010101" pitchFamily="2" charset="-122"/>
                <a:ea typeface="黑体" panose="02010609060101010101" pitchFamily="2" charset="-122"/>
                <a:cs typeface="+mn-ea"/>
                <a:sym typeface="+mn-lt"/>
              </a:rPr>
              <a:t>证书</a:t>
            </a:r>
            <a:r>
              <a:rPr lang="zh-CN" sz="2400" dirty="0">
                <a:solidFill>
                  <a:srgbClr val="000000"/>
                </a:solidFill>
                <a:latin typeface="黑体" panose="02010609060101010101" pitchFamily="2" charset="-122"/>
                <a:ea typeface="黑体" panose="02010609060101010101" pitchFamily="2" charset="-122"/>
                <a:cs typeface="+mn-ea"/>
                <a:sym typeface="+mn-lt"/>
              </a:rPr>
              <a:t>两</a:t>
            </a:r>
            <a:r>
              <a:rPr sz="2400" dirty="0">
                <a:solidFill>
                  <a:srgbClr val="000000"/>
                </a:solidFill>
                <a:latin typeface="黑体" panose="02010609060101010101" pitchFamily="2" charset="-122"/>
                <a:ea typeface="黑体" panose="02010609060101010101" pitchFamily="2" charset="-122"/>
                <a:cs typeface="+mn-ea"/>
                <a:sym typeface="+mn-lt"/>
              </a:rPr>
              <a:t>份（一份原件），</a:t>
            </a:r>
            <a:r>
              <a:rPr lang="zh-CN" sz="2400" dirty="0">
                <a:solidFill>
                  <a:srgbClr val="000000"/>
                </a:solidFill>
                <a:latin typeface="黑体" panose="02010609060101010101" pitchFamily="2" charset="-122"/>
                <a:ea typeface="黑体" panose="02010609060101010101" pitchFamily="2" charset="-122"/>
                <a:cs typeface="+mn-ea"/>
                <a:sym typeface="+mn-lt"/>
              </a:rPr>
              <a:t>评价</a:t>
            </a:r>
            <a:r>
              <a:rPr sz="2400" dirty="0">
                <a:solidFill>
                  <a:srgbClr val="000000"/>
                </a:solidFill>
                <a:latin typeface="黑体" panose="02010609060101010101" pitchFamily="2" charset="-122"/>
                <a:ea typeface="黑体" panose="02010609060101010101" pitchFamily="2" charset="-122"/>
                <a:cs typeface="+mn-ea"/>
                <a:sym typeface="+mn-lt"/>
              </a:rPr>
              <a:t>申请表（原件）、评</a:t>
            </a:r>
            <a:r>
              <a:rPr lang="zh-CN" sz="2400" dirty="0">
                <a:solidFill>
                  <a:srgbClr val="000000"/>
                </a:solidFill>
                <a:latin typeface="黑体" panose="02010609060101010101" pitchFamily="2" charset="-122"/>
                <a:ea typeface="黑体" panose="02010609060101010101" pitchFamily="2" charset="-122"/>
                <a:cs typeface="+mn-ea"/>
                <a:sym typeface="+mn-lt"/>
              </a:rPr>
              <a:t>价</a:t>
            </a:r>
            <a:r>
              <a:rPr sz="2400" dirty="0">
                <a:solidFill>
                  <a:srgbClr val="000000"/>
                </a:solidFill>
                <a:latin typeface="黑体" panose="02010609060101010101" pitchFamily="2" charset="-122"/>
                <a:ea typeface="黑体" panose="02010609060101010101" pitchFamily="2" charset="-122"/>
                <a:cs typeface="+mn-ea"/>
                <a:sym typeface="+mn-lt"/>
              </a:rPr>
              <a:t>报告一份</a:t>
            </a:r>
            <a:r>
              <a:rPr lang="zh-CN" sz="2400" dirty="0">
                <a:solidFill>
                  <a:srgbClr val="000000"/>
                </a:solidFill>
                <a:latin typeface="黑体" panose="02010609060101010101" pitchFamily="2" charset="-122"/>
                <a:ea typeface="黑体" panose="02010609060101010101" pitchFamily="2" charset="-122"/>
                <a:cs typeface="+mn-ea"/>
                <a:sym typeface="+mn-lt"/>
              </a:rPr>
              <a:t>。</a:t>
            </a:r>
            <a:endParaRPr lang="zh-CN" sz="2400" dirty="0">
              <a:solidFill>
                <a:srgbClr val="000000"/>
              </a:solidFill>
              <a:latin typeface="黑体" panose="02010609060101010101" pitchFamily="2" charset="-122"/>
              <a:ea typeface="黑体" panose="02010609060101010101" pitchFamily="2" charset="-122"/>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55"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ppt_w</p:attrName>
                                        </p:attrNameLst>
                                      </p:cBhvr>
                                      <p:tavLst>
                                        <p:tav tm="0">
                                          <p:val>
                                            <p:strVal val="#ppt_w*0.70"/>
                                          </p:val>
                                        </p:tav>
                                        <p:tav tm="100000">
                                          <p:val>
                                            <p:strVal val="#ppt_w"/>
                                          </p:val>
                                        </p:tav>
                                      </p:tavLst>
                                    </p:anim>
                                    <p:anim calcmode="lin" valueType="num">
                                      <p:cBhvr>
                                        <p:cTn id="17" dur="1000" fill="hold"/>
                                        <p:tgtEl>
                                          <p:spTgt spid="12"/>
                                        </p:tgtEl>
                                        <p:attrNameLst>
                                          <p:attrName>ppt_h</p:attrName>
                                        </p:attrNameLst>
                                      </p:cBhvr>
                                      <p:tavLst>
                                        <p:tav tm="0">
                                          <p:val>
                                            <p:strVal val="#ppt_h"/>
                                          </p:val>
                                        </p:tav>
                                        <p:tav tm="100000">
                                          <p:val>
                                            <p:strVal val="#ppt_h"/>
                                          </p:val>
                                        </p:tav>
                                      </p:tavLst>
                                    </p:anim>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153" y="-107951"/>
            <a:ext cx="12185094" cy="6858001"/>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65671" t="58691" r="5382" b="33225"/>
          <a:stretch>
            <a:fillRect/>
          </a:stretch>
        </p:blipFill>
        <p:spPr>
          <a:xfrm>
            <a:off x="9232491" y="225633"/>
            <a:ext cx="2672024" cy="1234459"/>
          </a:xfrm>
          <a:prstGeom prst="rect">
            <a:avLst/>
          </a:prstGeom>
        </p:spPr>
      </p:pic>
      <p:sp>
        <p:nvSpPr>
          <p:cNvPr id="13" name="矩形 12"/>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12"/>
          <p:cNvSpPr txBox="1"/>
          <p:nvPr/>
        </p:nvSpPr>
        <p:spPr>
          <a:xfrm flipH="1">
            <a:off x="3640312" y="1441634"/>
            <a:ext cx="4084320" cy="645160"/>
          </a:xfrm>
          <a:prstGeom prst="rect">
            <a:avLst/>
          </a:prstGeom>
          <a:noFill/>
        </p:spPr>
        <p:txBody>
          <a:bodyPr wrap="square" rtlCol="0">
            <a:spAutoFit/>
          </a:bodyPr>
          <a:lstStyle/>
          <a:p>
            <a:pPr algn="dist"/>
            <a:r>
              <a:rPr lang="zh-CN" altLang="en-US" sz="3600" b="1" dirty="0" smtClean="0">
                <a:solidFill>
                  <a:srgbClr val="000000"/>
                </a:solidFill>
                <a:latin typeface="黑体" panose="02010609060101010101" pitchFamily="2" charset="-122"/>
                <a:ea typeface="黑体" panose="02010609060101010101" pitchFamily="2" charset="-122"/>
                <a:cs typeface="+mn-ea"/>
                <a:sym typeface="+mn-lt"/>
              </a:rPr>
              <a:t>登记程序</a:t>
            </a:r>
            <a:endParaRPr lang="zh-CN" altLang="en-US" sz="3600" b="1"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5" name="文本框 89"/>
          <p:cNvSpPr txBox="1"/>
          <p:nvPr/>
        </p:nvSpPr>
        <p:spPr>
          <a:xfrm>
            <a:off x="1855470" y="2287270"/>
            <a:ext cx="8479790" cy="5631180"/>
          </a:xfrm>
          <a:prstGeom prst="rect">
            <a:avLst/>
          </a:prstGeom>
          <a:noFill/>
        </p:spPr>
        <p:txBody>
          <a:bodyPr wrap="square" rtlCol="0">
            <a:spAutoFit/>
          </a:bodyPr>
          <a:p>
            <a:pPr marL="457200" indent="-457200" fontAlgn="auto">
              <a:lnSpc>
                <a:spcPct val="150000"/>
              </a:lnSpc>
              <a:spcBef>
                <a:spcPts val="0"/>
              </a:spcBef>
              <a:spcAft>
                <a:spcPts val="0"/>
              </a:spcAft>
              <a:buFont typeface="+mj-lt"/>
              <a:buAutoNum type="arabicPeriod"/>
            </a:pPr>
            <a:r>
              <a:rPr sz="2400" dirty="0">
                <a:solidFill>
                  <a:srgbClr val="000000"/>
                </a:solidFill>
                <a:latin typeface="黑体" panose="02010609060101010101" pitchFamily="2" charset="-122"/>
                <a:ea typeface="黑体" panose="02010609060101010101" pitchFamily="2" charset="-122"/>
                <a:cs typeface="+mn-ea"/>
                <a:sym typeface="+mn-lt"/>
              </a:rPr>
              <a:t>科技成果登记用户登录宁夏科技</a:t>
            </a:r>
            <a:r>
              <a:rPr lang="zh-CN" sz="2400" dirty="0">
                <a:solidFill>
                  <a:srgbClr val="000000"/>
                </a:solidFill>
                <a:latin typeface="黑体" panose="02010609060101010101" pitchFamily="2" charset="-122"/>
                <a:ea typeface="黑体" panose="02010609060101010101" pitchFamily="2" charset="-122"/>
                <a:cs typeface="+mn-ea"/>
                <a:sym typeface="+mn-lt"/>
              </a:rPr>
              <a:t>管理</a:t>
            </a:r>
            <a:r>
              <a:rPr sz="2400" dirty="0">
                <a:solidFill>
                  <a:srgbClr val="000000"/>
                </a:solidFill>
                <a:latin typeface="黑体" panose="02010609060101010101" pitchFamily="2" charset="-122"/>
                <a:ea typeface="黑体" panose="02010609060101010101" pitchFamily="2" charset="-122"/>
                <a:cs typeface="+mn-ea"/>
                <a:sym typeface="+mn-lt"/>
              </a:rPr>
              <a:t>信息</a:t>
            </a:r>
            <a:r>
              <a:rPr lang="zh-CN" sz="2400" dirty="0">
                <a:solidFill>
                  <a:srgbClr val="000000"/>
                </a:solidFill>
                <a:latin typeface="黑体" panose="02010609060101010101" pitchFamily="2" charset="-122"/>
                <a:ea typeface="黑体" panose="02010609060101010101" pitchFamily="2" charset="-122"/>
                <a:cs typeface="+mn-ea"/>
                <a:sym typeface="+mn-lt"/>
              </a:rPr>
              <a:t>系统</a:t>
            </a:r>
            <a:r>
              <a:rPr sz="2400" dirty="0">
                <a:solidFill>
                  <a:srgbClr val="000000"/>
                </a:solidFill>
                <a:latin typeface="黑体" panose="02010609060101010101" pitchFamily="2" charset="-122"/>
                <a:ea typeface="黑体" panose="02010609060101010101" pitchFamily="2" charset="-122"/>
                <a:cs typeface="+mn-ea"/>
                <a:sym typeface="+mn-lt"/>
              </a:rPr>
              <a:t>录入</a:t>
            </a:r>
            <a:r>
              <a:rPr lang="zh-CN" sz="2400" dirty="0">
                <a:solidFill>
                  <a:srgbClr val="000000"/>
                </a:solidFill>
                <a:latin typeface="黑体" panose="02010609060101010101" pitchFamily="2" charset="-122"/>
                <a:ea typeface="黑体" panose="02010609060101010101" pitchFamily="2" charset="-122"/>
                <a:cs typeface="+mn-ea"/>
                <a:sym typeface="+mn-lt"/>
              </a:rPr>
              <a:t>信息</a:t>
            </a:r>
            <a:r>
              <a:rPr sz="2400" dirty="0">
                <a:solidFill>
                  <a:srgbClr val="000000"/>
                </a:solidFill>
                <a:latin typeface="黑体" panose="02010609060101010101" pitchFamily="2" charset="-122"/>
                <a:ea typeface="黑体" panose="02010609060101010101" pitchFamily="2" charset="-122"/>
                <a:cs typeface="+mn-ea"/>
                <a:sym typeface="+mn-lt"/>
              </a:rPr>
              <a:t>并提交</a:t>
            </a:r>
            <a:r>
              <a:rPr lang="zh-CN" sz="2400" dirty="0">
                <a:solidFill>
                  <a:srgbClr val="000000"/>
                </a:solidFill>
                <a:latin typeface="黑体" panose="02010609060101010101" pitchFamily="2" charset="-122"/>
                <a:ea typeface="黑体" panose="02010609060101010101" pitchFamily="2" charset="-122"/>
                <a:cs typeface="+mn-ea"/>
                <a:sym typeface="+mn-lt"/>
              </a:rPr>
              <a:t>等待审核</a:t>
            </a:r>
            <a:r>
              <a:rPr sz="2400" dirty="0">
                <a:solidFill>
                  <a:srgbClr val="000000"/>
                </a:solidFill>
                <a:latin typeface="黑体" panose="02010609060101010101" pitchFamily="2" charset="-122"/>
                <a:ea typeface="黑体" panose="02010609060101010101" pitchFamily="2" charset="-122"/>
                <a:cs typeface="+mn-ea"/>
                <a:sym typeface="+mn-lt"/>
              </a:rPr>
              <a:t>（宁夏科技厅官网→宁夏科技管理信息系统</a:t>
            </a:r>
            <a:r>
              <a:rPr lang="en-US" sz="2400" dirty="0">
                <a:solidFill>
                  <a:srgbClr val="000000"/>
                </a:solidFill>
                <a:latin typeface="黑体" panose="02010609060101010101" pitchFamily="2" charset="-122"/>
                <a:ea typeface="黑体" panose="02010609060101010101" pitchFamily="2" charset="-122"/>
                <a:cs typeface="+mn-ea"/>
                <a:sym typeface="+mn-lt"/>
              </a:rPr>
              <a:t>);</a:t>
            </a:r>
            <a:endParaRPr lang="en-US" sz="2400" dirty="0">
              <a:solidFill>
                <a:srgbClr val="000000"/>
              </a:solidFill>
              <a:latin typeface="黑体" panose="02010609060101010101" pitchFamily="2" charset="-122"/>
              <a:ea typeface="黑体" panose="02010609060101010101" pitchFamily="2" charset="-122"/>
              <a:cs typeface="+mn-ea"/>
              <a:sym typeface="+mn-lt"/>
            </a:endParaRPr>
          </a:p>
          <a:p>
            <a:pPr marL="457200" indent="-457200" fontAlgn="auto">
              <a:lnSpc>
                <a:spcPct val="150000"/>
              </a:lnSpc>
              <a:spcBef>
                <a:spcPts val="0"/>
              </a:spcBef>
              <a:spcAft>
                <a:spcPts val="0"/>
              </a:spcAft>
              <a:buFont typeface="+mj-lt"/>
              <a:buAutoNum type="arabicPeriod"/>
            </a:pPr>
            <a:r>
              <a:rPr sz="2400" dirty="0">
                <a:solidFill>
                  <a:srgbClr val="000000"/>
                </a:solidFill>
                <a:latin typeface="黑体" panose="02010609060101010101" pitchFamily="2" charset="-122"/>
                <a:ea typeface="黑体" panose="02010609060101010101" pitchFamily="2" charset="-122"/>
                <a:cs typeface="+mn-ea"/>
                <a:sym typeface="+mn-lt"/>
              </a:rPr>
              <a:t>科技成果登记用户</a:t>
            </a:r>
            <a:r>
              <a:rPr lang="zh-CN" sz="2400" dirty="0">
                <a:solidFill>
                  <a:srgbClr val="000000"/>
                </a:solidFill>
                <a:latin typeface="黑体" panose="02010609060101010101" pitchFamily="2" charset="-122"/>
                <a:ea typeface="黑体" panose="02010609060101010101" pitchFamily="2" charset="-122"/>
                <a:cs typeface="+mn-ea"/>
                <a:sym typeface="+mn-lt"/>
              </a:rPr>
              <a:t>将全部纸质材料扫描为PDF版上传到成果登记附件一栏</a:t>
            </a:r>
            <a:r>
              <a:rPr lang="en-US" altLang="zh-CN" sz="2400" dirty="0">
                <a:solidFill>
                  <a:srgbClr val="000000"/>
                </a:solidFill>
                <a:latin typeface="黑体" panose="02010609060101010101" pitchFamily="2" charset="-122"/>
                <a:ea typeface="黑体" panose="02010609060101010101" pitchFamily="2" charset="-122"/>
                <a:cs typeface="+mn-ea"/>
                <a:sym typeface="+mn-lt"/>
              </a:rPr>
              <a:t>;</a:t>
            </a:r>
            <a:endParaRPr lang="zh-CN" sz="2400" dirty="0">
              <a:solidFill>
                <a:srgbClr val="000000"/>
              </a:solidFill>
              <a:latin typeface="黑体" panose="02010609060101010101" pitchFamily="2" charset="-122"/>
              <a:ea typeface="黑体" panose="02010609060101010101" pitchFamily="2" charset="-122"/>
              <a:cs typeface="+mn-ea"/>
              <a:sym typeface="+mn-lt"/>
            </a:endParaRPr>
          </a:p>
          <a:p>
            <a:pPr marL="457200" indent="-457200" fontAlgn="auto">
              <a:lnSpc>
                <a:spcPct val="150000"/>
              </a:lnSpc>
              <a:spcBef>
                <a:spcPts val="0"/>
              </a:spcBef>
              <a:spcAft>
                <a:spcPts val="0"/>
              </a:spcAft>
              <a:buFont typeface="+mj-lt"/>
              <a:buAutoNum type="arabicPeriod"/>
            </a:pPr>
            <a:r>
              <a:rPr sz="2400" dirty="0">
                <a:solidFill>
                  <a:srgbClr val="000000"/>
                </a:solidFill>
                <a:latin typeface="黑体" panose="02010609060101010101" pitchFamily="2" charset="-122"/>
                <a:ea typeface="黑体" panose="02010609060101010101" pitchFamily="2" charset="-122"/>
                <a:cs typeface="+mn-ea"/>
                <a:sym typeface="+mn-ea"/>
              </a:rPr>
              <a:t>成果登记机构对办理登记的科技成果进行网上审核，网上审核通过后5个工作日内通知审核通过的科技成果完成人（单位）提供相关书面证明材料</a:t>
            </a:r>
            <a:r>
              <a:rPr lang="en-US" sz="2400" dirty="0">
                <a:solidFill>
                  <a:srgbClr val="000000"/>
                </a:solidFill>
                <a:latin typeface="黑体" panose="02010609060101010101" pitchFamily="2" charset="-122"/>
                <a:ea typeface="黑体" panose="02010609060101010101" pitchFamily="2" charset="-122"/>
                <a:cs typeface="+mn-ea"/>
                <a:sym typeface="+mn-ea"/>
              </a:rPr>
              <a:t>;</a:t>
            </a:r>
            <a:endParaRPr lang="zh-CN" sz="2400" dirty="0">
              <a:solidFill>
                <a:srgbClr val="000000"/>
              </a:solidFill>
              <a:latin typeface="黑体" panose="02010609060101010101" pitchFamily="2" charset="-122"/>
              <a:ea typeface="黑体" panose="02010609060101010101" pitchFamily="2" charset="-122"/>
              <a:cs typeface="+mn-ea"/>
              <a:sym typeface="+mn-ea"/>
            </a:endParaRPr>
          </a:p>
          <a:p>
            <a:pPr marL="457200" indent="-457200" fontAlgn="auto">
              <a:lnSpc>
                <a:spcPct val="150000"/>
              </a:lnSpc>
              <a:spcBef>
                <a:spcPts val="0"/>
              </a:spcBef>
              <a:spcAft>
                <a:spcPts val="0"/>
              </a:spcAft>
              <a:buFont typeface="+mj-lt"/>
              <a:buAutoNum type="arabicPeriod"/>
            </a:pPr>
            <a:endParaRPr lang="zh-CN" sz="2400" dirty="0">
              <a:solidFill>
                <a:srgbClr val="000000"/>
              </a:solidFill>
              <a:latin typeface="黑体" panose="02010609060101010101" pitchFamily="2" charset="-122"/>
              <a:ea typeface="黑体" panose="02010609060101010101" pitchFamily="2" charset="-122"/>
              <a:cs typeface="+mn-ea"/>
              <a:sym typeface="+mn-ea"/>
            </a:endParaRPr>
          </a:p>
          <a:p>
            <a:pPr marL="457200" indent="-457200" fontAlgn="auto">
              <a:lnSpc>
                <a:spcPct val="150000"/>
              </a:lnSpc>
              <a:spcBef>
                <a:spcPts val="0"/>
              </a:spcBef>
              <a:spcAft>
                <a:spcPts val="0"/>
              </a:spcAft>
              <a:buFont typeface="+mj-lt"/>
              <a:buAutoNum type="arabicPeriod"/>
            </a:pPr>
            <a:endParaRPr sz="2400" b="1" dirty="0">
              <a:solidFill>
                <a:schemeClr val="tx1">
                  <a:lumMod val="75000"/>
                  <a:lumOff val="25000"/>
                </a:schemeClr>
              </a:solidFill>
              <a:cs typeface="+mn-ea"/>
              <a:sym typeface="+mn-lt"/>
            </a:endParaRPr>
          </a:p>
          <a:p>
            <a:pPr fontAlgn="auto">
              <a:lnSpc>
                <a:spcPct val="150000"/>
              </a:lnSpc>
            </a:pPr>
            <a:endParaRPr sz="2400" b="1" dirty="0">
              <a:latin typeface="黑体" panose="02010609060101010101" pitchFamily="2" charset="-122"/>
              <a:ea typeface="黑体" panose="02010609060101010101" pitchFamily="2" charset="-122"/>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55"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ppt_w</p:attrName>
                                        </p:attrNameLst>
                                      </p:cBhvr>
                                      <p:tavLst>
                                        <p:tav tm="0">
                                          <p:val>
                                            <p:strVal val="#ppt_w*0.70"/>
                                          </p:val>
                                        </p:tav>
                                        <p:tav tm="100000">
                                          <p:val>
                                            <p:strVal val="#ppt_w"/>
                                          </p:val>
                                        </p:tav>
                                      </p:tavLst>
                                    </p:anim>
                                    <p:anim calcmode="lin" valueType="num">
                                      <p:cBhvr>
                                        <p:cTn id="17" dur="1000" fill="hold"/>
                                        <p:tgtEl>
                                          <p:spTgt spid="12"/>
                                        </p:tgtEl>
                                        <p:attrNameLst>
                                          <p:attrName>ppt_h</p:attrName>
                                        </p:attrNameLst>
                                      </p:cBhvr>
                                      <p:tavLst>
                                        <p:tav tm="0">
                                          <p:val>
                                            <p:strVal val="#ppt_h"/>
                                          </p:val>
                                        </p:tav>
                                        <p:tav tm="100000">
                                          <p:val>
                                            <p:strVal val="#ppt_h"/>
                                          </p:val>
                                        </p:tav>
                                      </p:tavLst>
                                    </p:anim>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153" y="-99696"/>
            <a:ext cx="12185094" cy="6858001"/>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65671" t="58691" r="5382" b="33225"/>
          <a:stretch>
            <a:fillRect/>
          </a:stretch>
        </p:blipFill>
        <p:spPr>
          <a:xfrm>
            <a:off x="9232491" y="225633"/>
            <a:ext cx="2672024" cy="1234459"/>
          </a:xfrm>
          <a:prstGeom prst="rect">
            <a:avLst/>
          </a:prstGeom>
        </p:spPr>
      </p:pic>
      <p:sp>
        <p:nvSpPr>
          <p:cNvPr id="13" name="矩形 12"/>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12"/>
          <p:cNvSpPr txBox="1"/>
          <p:nvPr/>
        </p:nvSpPr>
        <p:spPr>
          <a:xfrm flipH="1">
            <a:off x="3640312" y="1441634"/>
            <a:ext cx="4084320" cy="645160"/>
          </a:xfrm>
          <a:prstGeom prst="rect">
            <a:avLst/>
          </a:prstGeom>
          <a:noFill/>
        </p:spPr>
        <p:txBody>
          <a:bodyPr wrap="square" rtlCol="0">
            <a:spAutoFit/>
          </a:bodyPr>
          <a:lstStyle/>
          <a:p>
            <a:pPr algn="dist"/>
            <a:r>
              <a:rPr lang="zh-CN" altLang="en-US" sz="3600" b="1" dirty="0" smtClean="0">
                <a:solidFill>
                  <a:srgbClr val="000000"/>
                </a:solidFill>
                <a:latin typeface="黑体" panose="02010609060101010101" pitchFamily="2" charset="-122"/>
                <a:ea typeface="黑体" panose="02010609060101010101" pitchFamily="2" charset="-122"/>
                <a:cs typeface="+mn-ea"/>
                <a:sym typeface="+mn-lt"/>
              </a:rPr>
              <a:t>登记程序</a:t>
            </a:r>
            <a:endParaRPr lang="zh-CN" altLang="en-US" sz="3600" b="1" dirty="0" smtClean="0">
              <a:solidFill>
                <a:srgbClr val="000000"/>
              </a:solidFill>
              <a:latin typeface="黑体" panose="02010609060101010101" pitchFamily="2" charset="-122"/>
              <a:ea typeface="黑体" panose="02010609060101010101" pitchFamily="2" charset="-122"/>
              <a:cs typeface="+mn-ea"/>
              <a:sym typeface="+mn-lt"/>
            </a:endParaRPr>
          </a:p>
        </p:txBody>
      </p:sp>
      <p:sp>
        <p:nvSpPr>
          <p:cNvPr id="5" name="文本框 89"/>
          <p:cNvSpPr txBox="1"/>
          <p:nvPr/>
        </p:nvSpPr>
        <p:spPr>
          <a:xfrm>
            <a:off x="2105660" y="2459990"/>
            <a:ext cx="7764780" cy="2306955"/>
          </a:xfrm>
          <a:prstGeom prst="rect">
            <a:avLst/>
          </a:prstGeom>
          <a:noFill/>
        </p:spPr>
        <p:txBody>
          <a:bodyPr wrap="square" rtlCol="0">
            <a:spAutoFit/>
          </a:bodyPr>
          <a:p>
            <a:pPr marL="457200" indent="-457200" fontAlgn="auto">
              <a:lnSpc>
                <a:spcPct val="150000"/>
              </a:lnSpc>
              <a:buFont typeface="+mj-lt"/>
              <a:buAutoNum type="arabicPeriod" startAt="4"/>
            </a:pPr>
            <a:r>
              <a:rPr sz="2400" dirty="0">
                <a:solidFill>
                  <a:srgbClr val="000000"/>
                </a:solidFill>
                <a:latin typeface="黑体" panose="02010609060101010101" pitchFamily="2" charset="-122"/>
                <a:ea typeface="黑体" panose="02010609060101010101" pitchFamily="2" charset="-122"/>
                <a:cs typeface="+mn-ea"/>
                <a:sym typeface="+mn-lt"/>
              </a:rPr>
              <a:t>成果</a:t>
            </a:r>
            <a:r>
              <a:rPr lang="zh-CN" sz="2400" dirty="0">
                <a:solidFill>
                  <a:srgbClr val="000000"/>
                </a:solidFill>
                <a:latin typeface="黑体" panose="02010609060101010101" pitchFamily="2" charset="-122"/>
                <a:ea typeface="黑体" panose="02010609060101010101" pitchFamily="2" charset="-122"/>
                <a:cs typeface="+mn-ea"/>
                <a:sym typeface="+mn-lt"/>
              </a:rPr>
              <a:t>登记机构</a:t>
            </a:r>
            <a:r>
              <a:rPr sz="2400" dirty="0">
                <a:solidFill>
                  <a:srgbClr val="000000"/>
                </a:solidFill>
                <a:latin typeface="黑体" panose="02010609060101010101" pitchFamily="2" charset="-122"/>
                <a:ea typeface="黑体" panose="02010609060101010101" pitchFamily="2" charset="-122"/>
                <a:cs typeface="+mn-ea"/>
                <a:sym typeface="+mn-lt"/>
              </a:rPr>
              <a:t>对符合条件的科技成果进行审核登记并颁发自治区科技成果登记证书1份</a:t>
            </a:r>
            <a:r>
              <a:rPr lang="zh-CN" sz="2400" dirty="0">
                <a:solidFill>
                  <a:srgbClr val="000000"/>
                </a:solidFill>
                <a:latin typeface="黑体" panose="02010609060101010101" pitchFamily="2" charset="-122"/>
                <a:ea typeface="黑体" panose="02010609060101010101" pitchFamily="2" charset="-122"/>
                <a:cs typeface="+mn-ea"/>
                <a:sym typeface="+mn-lt"/>
              </a:rPr>
              <a:t>；</a:t>
            </a:r>
            <a:endParaRPr sz="2400" dirty="0">
              <a:solidFill>
                <a:srgbClr val="000000"/>
              </a:solidFill>
              <a:latin typeface="黑体" panose="02010609060101010101" pitchFamily="2" charset="-122"/>
              <a:ea typeface="黑体" panose="02010609060101010101" pitchFamily="2" charset="-122"/>
              <a:cs typeface="+mn-ea"/>
              <a:sym typeface="+mn-lt"/>
            </a:endParaRPr>
          </a:p>
          <a:p>
            <a:pPr marL="457200" indent="-457200" fontAlgn="auto">
              <a:lnSpc>
                <a:spcPct val="150000"/>
              </a:lnSpc>
              <a:buFont typeface="+mj-lt"/>
              <a:buAutoNum type="arabicPeriod" startAt="4"/>
            </a:pPr>
            <a:r>
              <a:rPr sz="2400" dirty="0">
                <a:solidFill>
                  <a:srgbClr val="000000"/>
                </a:solidFill>
                <a:latin typeface="黑体" panose="02010609060101010101" pitchFamily="2" charset="-122"/>
                <a:ea typeface="黑体" panose="02010609060101010101" pitchFamily="2" charset="-122"/>
                <a:cs typeface="+mn-ea"/>
                <a:sym typeface="+mn-lt"/>
              </a:rPr>
              <a:t>科技成果登记</a:t>
            </a:r>
            <a:r>
              <a:rPr lang="zh-CN" sz="2400" dirty="0">
                <a:solidFill>
                  <a:srgbClr val="000000"/>
                </a:solidFill>
                <a:latin typeface="黑体" panose="02010609060101010101" pitchFamily="2" charset="-122"/>
                <a:ea typeface="黑体" panose="02010609060101010101" pitchFamily="2" charset="-122"/>
                <a:cs typeface="+mn-ea"/>
                <a:sym typeface="+mn-lt"/>
              </a:rPr>
              <a:t>办结后，将</a:t>
            </a:r>
            <a:r>
              <a:rPr sz="2400" dirty="0">
                <a:solidFill>
                  <a:srgbClr val="000000"/>
                </a:solidFill>
                <a:latin typeface="黑体" panose="02010609060101010101" pitchFamily="2" charset="-122"/>
                <a:ea typeface="黑体" panose="02010609060101010101" pitchFamily="2" charset="-122"/>
                <a:cs typeface="+mn-ea"/>
                <a:sym typeface="+mn-lt"/>
              </a:rPr>
              <a:t>科技成果登记表、科技成果评价证书扫描PDF版发送至邮箱：nxcgdj@126.com</a:t>
            </a:r>
            <a:endParaRPr sz="2400" b="1" dirty="0">
              <a:latin typeface="黑体" panose="02010609060101010101" pitchFamily="2" charset="-122"/>
              <a:ea typeface="黑体" panose="02010609060101010101" pitchFamily="2" charset="-122"/>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55"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ppt_w</p:attrName>
                                        </p:attrNameLst>
                                      </p:cBhvr>
                                      <p:tavLst>
                                        <p:tav tm="0">
                                          <p:val>
                                            <p:strVal val="#ppt_w*0.70"/>
                                          </p:val>
                                        </p:tav>
                                        <p:tav tm="100000">
                                          <p:val>
                                            <p:strVal val="#ppt_w"/>
                                          </p:val>
                                        </p:tav>
                                      </p:tavLst>
                                    </p:anim>
                                    <p:anim calcmode="lin" valueType="num">
                                      <p:cBhvr>
                                        <p:cTn id="17" dur="1000" fill="hold"/>
                                        <p:tgtEl>
                                          <p:spTgt spid="12"/>
                                        </p:tgtEl>
                                        <p:attrNameLst>
                                          <p:attrName>ppt_h</p:attrName>
                                        </p:attrNameLst>
                                      </p:cBhvr>
                                      <p:tavLst>
                                        <p:tav tm="0">
                                          <p:val>
                                            <p:strVal val="#ppt_h"/>
                                          </p:val>
                                        </p:tav>
                                        <p:tav tm="100000">
                                          <p:val>
                                            <p:strVal val="#ppt_h"/>
                                          </p:val>
                                        </p:tav>
                                      </p:tavLst>
                                    </p:anim>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153" y="-1"/>
            <a:ext cx="12185094" cy="6858001"/>
          </a:xfrm>
          <a:prstGeom prst="rect">
            <a:avLst/>
          </a:prstGeom>
        </p:spPr>
      </p:pic>
      <p:sp>
        <p:nvSpPr>
          <p:cNvPr id="3" name="矩形 2"/>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rot="10800000">
            <a:off x="2148205" y="334010"/>
            <a:ext cx="196850" cy="5157470"/>
            <a:chOff x="1532214" y="1752410"/>
            <a:chExt cx="196569" cy="4800903"/>
          </a:xfrm>
        </p:grpSpPr>
        <p:cxnSp>
          <p:nvCxnSpPr>
            <p:cNvPr id="7" name="直接连接符 6"/>
            <p:cNvCxnSpPr/>
            <p:nvPr/>
          </p:nvCxnSpPr>
          <p:spPr>
            <a:xfrm>
              <a:off x="1630499" y="1941342"/>
              <a:ext cx="0" cy="4611971"/>
            </a:xfrm>
            <a:prstGeom prst="line">
              <a:avLst/>
            </a:prstGeom>
            <a:ln>
              <a:gradFill>
                <a:gsLst>
                  <a:gs pos="0">
                    <a:srgbClr val="771B10"/>
                  </a:gs>
                  <a:gs pos="100000">
                    <a:srgbClr val="771B10">
                      <a:alpha val="1600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532214" y="1752410"/>
              <a:ext cx="196569" cy="18893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17" name="组合 16"/>
          <p:cNvGrpSpPr/>
          <p:nvPr/>
        </p:nvGrpSpPr>
        <p:grpSpPr>
          <a:xfrm rot="10800000">
            <a:off x="3894455" y="339725"/>
            <a:ext cx="196850" cy="3357880"/>
            <a:chOff x="3266671" y="3263818"/>
            <a:chExt cx="196569" cy="3182815"/>
          </a:xfrm>
        </p:grpSpPr>
        <p:cxnSp>
          <p:nvCxnSpPr>
            <p:cNvPr id="8" name="直接连接符 7"/>
            <p:cNvCxnSpPr/>
            <p:nvPr/>
          </p:nvCxnSpPr>
          <p:spPr>
            <a:xfrm>
              <a:off x="3364956" y="3429000"/>
              <a:ext cx="0" cy="3017633"/>
            </a:xfrm>
            <a:prstGeom prst="line">
              <a:avLst/>
            </a:prstGeom>
            <a:ln>
              <a:gradFill>
                <a:gsLst>
                  <a:gs pos="0">
                    <a:srgbClr val="771B10"/>
                  </a:gs>
                  <a:gs pos="100000">
                    <a:srgbClr val="771B10">
                      <a:alpha val="1600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3266671" y="3263818"/>
              <a:ext cx="196569" cy="18893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18" name="组合 17"/>
          <p:cNvGrpSpPr/>
          <p:nvPr/>
        </p:nvGrpSpPr>
        <p:grpSpPr>
          <a:xfrm rot="10800000">
            <a:off x="5418026" y="334070"/>
            <a:ext cx="196569" cy="1530662"/>
            <a:chOff x="6162272" y="5022650"/>
            <a:chExt cx="196569" cy="1530662"/>
          </a:xfrm>
        </p:grpSpPr>
        <p:cxnSp>
          <p:nvCxnSpPr>
            <p:cNvPr id="9" name="直接连接符 8"/>
            <p:cNvCxnSpPr/>
            <p:nvPr/>
          </p:nvCxnSpPr>
          <p:spPr>
            <a:xfrm rot="10800000" flipV="1">
              <a:off x="6260556" y="5178366"/>
              <a:ext cx="0" cy="1374946"/>
            </a:xfrm>
            <a:prstGeom prst="line">
              <a:avLst/>
            </a:prstGeom>
            <a:ln>
              <a:gradFill>
                <a:gsLst>
                  <a:gs pos="0">
                    <a:srgbClr val="771B10"/>
                  </a:gs>
                  <a:gs pos="100000">
                    <a:srgbClr val="771B10">
                      <a:alpha val="1600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6162272" y="5022650"/>
              <a:ext cx="196569" cy="18893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sp>
        <p:nvSpPr>
          <p:cNvPr id="20" name="文本框 19"/>
          <p:cNvSpPr txBox="1"/>
          <p:nvPr/>
        </p:nvSpPr>
        <p:spPr>
          <a:xfrm>
            <a:off x="5863590" y="1955165"/>
            <a:ext cx="4142740" cy="1568450"/>
          </a:xfrm>
          <a:prstGeom prst="rect">
            <a:avLst/>
          </a:prstGeom>
          <a:noFill/>
        </p:spPr>
        <p:txBody>
          <a:bodyPr wrap="square" rtlCol="0">
            <a:spAutoFit/>
          </a:bodyPr>
          <a:lstStyle/>
          <a:p>
            <a:pPr>
              <a:lnSpc>
                <a:spcPct val="150000"/>
              </a:lnSpc>
            </a:pPr>
            <a:r>
              <a:rPr lang="zh-CN" altLang="en-US" sz="1600" dirty="0">
                <a:solidFill>
                  <a:srgbClr val="000000"/>
                </a:solidFill>
                <a:latin typeface="黑体" panose="02010609060101010101" pitchFamily="2" charset="-122"/>
                <a:ea typeface="黑体" panose="02010609060101010101" pitchFamily="2" charset="-122"/>
                <a:cs typeface="+mn-ea"/>
                <a:sym typeface="+mn-lt"/>
              </a:rPr>
              <a:t>医药卫生领域项目：万  娜    </a:t>
            </a:r>
            <a:endParaRPr lang="zh-CN" altLang="en-US" sz="1600" dirty="0">
              <a:solidFill>
                <a:srgbClr val="000000"/>
              </a:solidFill>
              <a:latin typeface="黑体" panose="02010609060101010101" pitchFamily="2" charset="-122"/>
              <a:ea typeface="黑体" panose="02010609060101010101" pitchFamily="2" charset="-122"/>
              <a:cs typeface="+mn-ea"/>
              <a:sym typeface="+mn-lt"/>
            </a:endParaRPr>
          </a:p>
          <a:p>
            <a:pPr>
              <a:lnSpc>
                <a:spcPct val="150000"/>
              </a:lnSpc>
            </a:pPr>
            <a:r>
              <a:rPr lang="zh-CN" altLang="zh-CN" sz="1600" dirty="0">
                <a:solidFill>
                  <a:srgbClr val="000000"/>
                </a:solidFill>
                <a:latin typeface="黑体" panose="02010609060101010101" pitchFamily="2" charset="-122"/>
                <a:ea typeface="黑体" panose="02010609060101010101" pitchFamily="2" charset="-122"/>
                <a:cs typeface="+mn-ea"/>
                <a:sym typeface="+mn-lt"/>
              </a:rPr>
              <a:t>联系电话：</a:t>
            </a:r>
            <a:r>
              <a:rPr lang="en-US" altLang="zh-CN" sz="1600" dirty="0">
                <a:solidFill>
                  <a:srgbClr val="000000"/>
                </a:solidFill>
                <a:latin typeface="Times New Roman" panose="02020603050405020304" charset="0"/>
                <a:ea typeface="黑体" panose="02010609060101010101" pitchFamily="2" charset="-122"/>
                <a:cs typeface="+mn-ea"/>
                <a:sym typeface="+mn-lt"/>
              </a:rPr>
              <a:t>0951-8232112 </a:t>
            </a:r>
            <a:r>
              <a:rPr lang="en-US" altLang="zh-CN" sz="1600" dirty="0">
                <a:solidFill>
                  <a:srgbClr val="000000"/>
                </a:solidFill>
                <a:latin typeface="黑体" panose="02010609060101010101" pitchFamily="2" charset="-122"/>
                <a:ea typeface="黑体" panose="02010609060101010101" pitchFamily="2" charset="-122"/>
                <a:cs typeface="+mn-ea"/>
                <a:sym typeface="+mn-lt"/>
              </a:rPr>
              <a:t> </a:t>
            </a:r>
            <a:endParaRPr lang="en-US" altLang="zh-CN" sz="1600" dirty="0">
              <a:solidFill>
                <a:srgbClr val="000000"/>
              </a:solidFill>
              <a:latin typeface="黑体" panose="02010609060101010101" pitchFamily="2" charset="-122"/>
              <a:ea typeface="黑体" panose="02010609060101010101" pitchFamily="2" charset="-122"/>
              <a:cs typeface="+mn-ea"/>
              <a:sym typeface="+mn-lt"/>
            </a:endParaRPr>
          </a:p>
          <a:p>
            <a:pPr>
              <a:lnSpc>
                <a:spcPct val="150000"/>
              </a:lnSpc>
            </a:pPr>
            <a:r>
              <a:rPr lang="zh-CN" altLang="en-US" sz="1600" dirty="0">
                <a:solidFill>
                  <a:srgbClr val="000000"/>
                </a:solidFill>
                <a:latin typeface="黑体" panose="02010609060101010101" pitchFamily="2" charset="-122"/>
                <a:ea typeface="黑体" panose="02010609060101010101" pitchFamily="2" charset="-122"/>
                <a:cs typeface="+mn-ea"/>
                <a:sym typeface="+mn-lt"/>
              </a:rPr>
              <a:t>邮箱：</a:t>
            </a:r>
            <a:r>
              <a:rPr lang="en-US" altLang="zh-CN" sz="1600" dirty="0">
                <a:solidFill>
                  <a:srgbClr val="000000"/>
                </a:solidFill>
                <a:latin typeface="Times New Roman" panose="02020603050405020304" charset="0"/>
                <a:ea typeface="黑体" panose="02010609060101010101" pitchFamily="2" charset="-122"/>
                <a:cs typeface="+mn-ea"/>
                <a:sym typeface="+mn-lt"/>
              </a:rPr>
              <a:t>34231253@qq.com  </a:t>
            </a:r>
            <a:r>
              <a:rPr lang="en-US" altLang="zh-CN" sz="1600" dirty="0">
                <a:solidFill>
                  <a:srgbClr val="000000"/>
                </a:solidFill>
                <a:latin typeface="黑体" panose="02010609060101010101" pitchFamily="2" charset="-122"/>
                <a:ea typeface="黑体" panose="02010609060101010101" pitchFamily="2" charset="-122"/>
                <a:cs typeface="+mn-ea"/>
                <a:sym typeface="+mn-lt"/>
              </a:rPr>
              <a:t>   </a:t>
            </a:r>
            <a:endParaRPr lang="en-US" altLang="zh-CN" sz="1600" dirty="0">
              <a:solidFill>
                <a:srgbClr val="000000"/>
              </a:solidFill>
              <a:latin typeface="黑体" panose="02010609060101010101" pitchFamily="2" charset="-122"/>
              <a:ea typeface="黑体" panose="02010609060101010101" pitchFamily="2" charset="-122"/>
              <a:cs typeface="+mn-ea"/>
              <a:sym typeface="+mn-lt"/>
            </a:endParaRPr>
          </a:p>
          <a:p>
            <a:pPr>
              <a:lnSpc>
                <a:spcPct val="150000"/>
              </a:lnSpc>
            </a:pPr>
            <a:endParaRPr lang="en-US" altLang="zh-CN" sz="1600" dirty="0">
              <a:solidFill>
                <a:srgbClr val="000000"/>
              </a:solidFill>
              <a:latin typeface="黑体" panose="02010609060101010101" pitchFamily="2" charset="-122"/>
              <a:ea typeface="黑体" panose="02010609060101010101" pitchFamily="2" charset="-122"/>
              <a:cs typeface="+mn-ea"/>
              <a:sym typeface="+mn-lt"/>
            </a:endParaRPr>
          </a:p>
        </p:txBody>
      </p:sp>
      <p:sp>
        <p:nvSpPr>
          <p:cNvPr id="21" name="文本框 20"/>
          <p:cNvSpPr txBox="1"/>
          <p:nvPr/>
        </p:nvSpPr>
        <p:spPr>
          <a:xfrm>
            <a:off x="5863590" y="1556385"/>
            <a:ext cx="2418715" cy="398780"/>
          </a:xfrm>
          <a:prstGeom prst="rect">
            <a:avLst/>
          </a:prstGeom>
          <a:noFill/>
        </p:spPr>
        <p:txBody>
          <a:bodyPr wrap="square" rtlCol="0">
            <a:spAutoFit/>
          </a:bodyPr>
          <a:lstStyle/>
          <a:p>
            <a:pPr algn="dist"/>
            <a:r>
              <a:rPr lang="zh-CN" altLang="en-US" sz="2000" dirty="0">
                <a:solidFill>
                  <a:srgbClr val="000000"/>
                </a:solidFill>
                <a:latin typeface="黑体" panose="02010609060101010101" pitchFamily="2" charset="-122"/>
                <a:ea typeface="黑体" panose="02010609060101010101" pitchFamily="2" charset="-122"/>
                <a:cs typeface="+mn-ea"/>
                <a:sym typeface="+mn-lt"/>
              </a:rPr>
              <a:t>成果评价</a:t>
            </a:r>
            <a:endParaRPr lang="zh-CN" altLang="en-US" sz="2000" dirty="0">
              <a:solidFill>
                <a:srgbClr val="000000"/>
              </a:solidFill>
              <a:latin typeface="黑体" panose="02010609060101010101" pitchFamily="2" charset="-122"/>
              <a:ea typeface="黑体" panose="02010609060101010101" pitchFamily="2" charset="-122"/>
              <a:cs typeface="+mn-ea"/>
              <a:sym typeface="+mn-lt"/>
            </a:endParaRPr>
          </a:p>
        </p:txBody>
      </p:sp>
      <p:sp>
        <p:nvSpPr>
          <p:cNvPr id="22" name="文本框 21"/>
          <p:cNvSpPr txBox="1"/>
          <p:nvPr/>
        </p:nvSpPr>
        <p:spPr>
          <a:xfrm>
            <a:off x="4363085" y="3799205"/>
            <a:ext cx="5281295" cy="1198880"/>
          </a:xfrm>
          <a:prstGeom prst="rect">
            <a:avLst/>
          </a:prstGeom>
          <a:noFill/>
        </p:spPr>
        <p:txBody>
          <a:bodyPr wrap="square" rtlCol="0">
            <a:spAutoFit/>
          </a:bodyPr>
          <a:lstStyle/>
          <a:p>
            <a:pPr algn="l">
              <a:lnSpc>
                <a:spcPct val="150000"/>
              </a:lnSpc>
              <a:buNone/>
            </a:pPr>
            <a:r>
              <a:rPr lang="zh-CN" altLang="en-US" sz="1600" dirty="0">
                <a:solidFill>
                  <a:srgbClr val="000000"/>
                </a:solidFill>
                <a:latin typeface="黑体" panose="02010609060101010101" pitchFamily="2" charset="-122"/>
                <a:ea typeface="黑体" panose="02010609060101010101" pitchFamily="2" charset="-122"/>
                <a:cs typeface="+mn-ea"/>
                <a:sym typeface="+mn-lt"/>
              </a:rPr>
              <a:t>成果登记联系人：孔  昕</a:t>
            </a:r>
            <a:endParaRPr lang="zh-CN" altLang="en-US" sz="1600" dirty="0">
              <a:solidFill>
                <a:srgbClr val="000000"/>
              </a:solidFill>
              <a:latin typeface="黑体" panose="02010609060101010101" pitchFamily="2" charset="-122"/>
              <a:ea typeface="黑体" panose="02010609060101010101" pitchFamily="2" charset="-122"/>
              <a:cs typeface="+mn-ea"/>
              <a:sym typeface="+mn-lt"/>
            </a:endParaRPr>
          </a:p>
          <a:p>
            <a:pPr algn="l">
              <a:lnSpc>
                <a:spcPct val="150000"/>
              </a:lnSpc>
              <a:buNone/>
            </a:pPr>
            <a:r>
              <a:rPr lang="zh-CN" altLang="en-US" sz="1600" dirty="0">
                <a:solidFill>
                  <a:srgbClr val="000000"/>
                </a:solidFill>
                <a:latin typeface="黑体" panose="02010609060101010101" pitchFamily="2" charset="-122"/>
                <a:ea typeface="黑体" panose="02010609060101010101" pitchFamily="2" charset="-122"/>
                <a:cs typeface="+mn-ea"/>
                <a:sym typeface="+mn-lt"/>
              </a:rPr>
              <a:t>联系电话：</a:t>
            </a:r>
            <a:r>
              <a:rPr lang="zh-CN" altLang="en-US" sz="1600" dirty="0">
                <a:solidFill>
                  <a:srgbClr val="000000"/>
                </a:solidFill>
                <a:latin typeface="Times New Roman" panose="02020603050405020304" charset="0"/>
                <a:ea typeface="黑体" panose="02010609060101010101" pitchFamily="2" charset="-122"/>
                <a:cs typeface="+mn-ea"/>
                <a:sym typeface="+mn-lt"/>
              </a:rPr>
              <a:t>0951-5032659</a:t>
            </a:r>
            <a:endParaRPr lang="zh-CN" altLang="en-US" sz="1600" dirty="0">
              <a:solidFill>
                <a:srgbClr val="000000"/>
              </a:solidFill>
              <a:latin typeface="Times New Roman" panose="02020603050405020304" charset="0"/>
              <a:ea typeface="黑体" panose="02010609060101010101" pitchFamily="2" charset="-122"/>
              <a:cs typeface="+mn-ea"/>
              <a:sym typeface="+mn-lt"/>
            </a:endParaRPr>
          </a:p>
          <a:p>
            <a:pPr algn="l">
              <a:lnSpc>
                <a:spcPct val="150000"/>
              </a:lnSpc>
              <a:buNone/>
            </a:pPr>
            <a:r>
              <a:rPr lang="zh-CN" altLang="en-US" sz="1600" dirty="0">
                <a:solidFill>
                  <a:srgbClr val="000000"/>
                </a:solidFill>
                <a:latin typeface="黑体" panose="02010609060101010101" pitchFamily="2" charset="-122"/>
                <a:ea typeface="黑体" panose="02010609060101010101" pitchFamily="2" charset="-122"/>
                <a:cs typeface="+mn-ea"/>
                <a:sym typeface="+mn-lt"/>
              </a:rPr>
              <a:t>邮箱：</a:t>
            </a:r>
            <a:r>
              <a:rPr lang="zh-CN" altLang="en-US" sz="1600" dirty="0">
                <a:solidFill>
                  <a:srgbClr val="000000"/>
                </a:solidFill>
                <a:latin typeface="Times New Roman" panose="02020603050405020304" charset="0"/>
                <a:ea typeface="黑体" panose="02010609060101010101" pitchFamily="2" charset="-122"/>
                <a:cs typeface="+mn-ea"/>
                <a:sym typeface="+mn-lt"/>
              </a:rPr>
              <a:t>nxcgdj@126.com</a:t>
            </a:r>
            <a:endParaRPr lang="zh-CN" altLang="en-US" sz="1600" dirty="0">
              <a:solidFill>
                <a:srgbClr val="000000"/>
              </a:solidFill>
              <a:latin typeface="Times New Roman" panose="02020603050405020304" charset="0"/>
              <a:ea typeface="黑体" panose="02010609060101010101" pitchFamily="2" charset="-122"/>
              <a:cs typeface="+mn-ea"/>
              <a:sym typeface="+mn-lt"/>
            </a:endParaRPr>
          </a:p>
        </p:txBody>
      </p:sp>
      <p:sp>
        <p:nvSpPr>
          <p:cNvPr id="23" name="文本框 22"/>
          <p:cNvSpPr txBox="1"/>
          <p:nvPr/>
        </p:nvSpPr>
        <p:spPr>
          <a:xfrm>
            <a:off x="4363085" y="3400425"/>
            <a:ext cx="2306320" cy="398780"/>
          </a:xfrm>
          <a:prstGeom prst="rect">
            <a:avLst/>
          </a:prstGeom>
          <a:noFill/>
        </p:spPr>
        <p:txBody>
          <a:bodyPr wrap="square" rtlCol="0">
            <a:spAutoFit/>
          </a:bodyPr>
          <a:lstStyle/>
          <a:p>
            <a:pPr algn="dist"/>
            <a:r>
              <a:rPr lang="zh-CN" altLang="en-US" sz="2000" dirty="0">
                <a:solidFill>
                  <a:srgbClr val="000000"/>
                </a:solidFill>
                <a:latin typeface="黑体" panose="02010609060101010101" pitchFamily="2" charset="-122"/>
                <a:ea typeface="黑体" panose="02010609060101010101" pitchFamily="2" charset="-122"/>
                <a:cs typeface="+mn-ea"/>
                <a:sym typeface="+mn-lt"/>
              </a:rPr>
              <a:t>成果登记</a:t>
            </a:r>
            <a:endParaRPr lang="zh-CN" altLang="en-US" sz="2000" dirty="0">
              <a:solidFill>
                <a:srgbClr val="000000"/>
              </a:solidFill>
              <a:latin typeface="黑体" panose="02010609060101010101" pitchFamily="2" charset="-122"/>
              <a:ea typeface="黑体" panose="02010609060101010101" pitchFamily="2" charset="-122"/>
              <a:cs typeface="+mn-ea"/>
              <a:sym typeface="+mn-lt"/>
            </a:endParaRPr>
          </a:p>
        </p:txBody>
      </p:sp>
      <p:pic>
        <p:nvPicPr>
          <p:cNvPr id="25" name="图片 24"/>
          <p:cNvPicPr>
            <a:picLocks noChangeAspect="1"/>
          </p:cNvPicPr>
          <p:nvPr/>
        </p:nvPicPr>
        <p:blipFill rotWithShape="1">
          <a:blip r:embed="rId2">
            <a:extLst>
              <a:ext uri="{28A0092B-C50C-407E-A947-70E740481C1C}">
                <a14:useLocalDpi xmlns:a14="http://schemas.microsoft.com/office/drawing/2010/main" val="0"/>
              </a:ext>
            </a:extLst>
          </a:blip>
          <a:srcRect r="10711"/>
          <a:stretch>
            <a:fillRect/>
          </a:stretch>
        </p:blipFill>
        <p:spPr>
          <a:xfrm>
            <a:off x="651510" y="586740"/>
            <a:ext cx="2748915" cy="2982595"/>
          </a:xfrm>
          <a:prstGeom prst="rect">
            <a:avLst/>
          </a:prstGeom>
        </p:spPr>
      </p:pic>
      <p:sp>
        <p:nvSpPr>
          <p:cNvPr id="26" name="文本框 25"/>
          <p:cNvSpPr txBox="1"/>
          <p:nvPr/>
        </p:nvSpPr>
        <p:spPr>
          <a:xfrm>
            <a:off x="2443480" y="5491480"/>
            <a:ext cx="3472180" cy="1198880"/>
          </a:xfrm>
          <a:prstGeom prst="rect">
            <a:avLst/>
          </a:prstGeom>
          <a:noFill/>
        </p:spPr>
        <p:txBody>
          <a:bodyPr wrap="square" rtlCol="0">
            <a:spAutoFit/>
          </a:bodyPr>
          <a:lstStyle/>
          <a:p>
            <a:pPr algn="l">
              <a:lnSpc>
                <a:spcPct val="150000"/>
              </a:lnSpc>
              <a:buNone/>
            </a:pPr>
            <a:r>
              <a:rPr lang="zh-CN" altLang="en-US" sz="1600" dirty="0">
                <a:solidFill>
                  <a:srgbClr val="000000"/>
                </a:solidFill>
                <a:latin typeface="黑体" panose="02010609060101010101" pitchFamily="2" charset="-122"/>
                <a:ea typeface="黑体" panose="02010609060101010101" pitchFamily="2" charset="-122"/>
                <a:cs typeface="+mn-ea"/>
                <a:sym typeface="+mn-lt"/>
              </a:rPr>
              <a:t>联系电话：</a:t>
            </a:r>
            <a:r>
              <a:rPr lang="zh-CN" altLang="en-US" sz="1600" dirty="0">
                <a:solidFill>
                  <a:srgbClr val="000000"/>
                </a:solidFill>
                <a:latin typeface="Times New Roman" panose="02020603050405020304" charset="0"/>
                <a:ea typeface="黑体" panose="02010609060101010101" pitchFamily="2" charset="-122"/>
                <a:cs typeface="+mn-ea"/>
                <a:sym typeface="+mn-lt"/>
              </a:rPr>
              <a:t>0951-5011204</a:t>
            </a:r>
            <a:endParaRPr lang="zh-CN" altLang="en-US" sz="1600" dirty="0">
              <a:solidFill>
                <a:srgbClr val="000000"/>
              </a:solidFill>
              <a:latin typeface="Times New Roman" panose="02020603050405020304" charset="0"/>
              <a:ea typeface="黑体" panose="02010609060101010101" pitchFamily="2" charset="-122"/>
              <a:cs typeface="+mn-ea"/>
              <a:sym typeface="+mn-lt"/>
            </a:endParaRPr>
          </a:p>
          <a:p>
            <a:pPr algn="l">
              <a:lnSpc>
                <a:spcPct val="150000"/>
              </a:lnSpc>
              <a:buNone/>
            </a:pPr>
            <a:r>
              <a:rPr lang="zh-CN" altLang="en-US" sz="1600" dirty="0">
                <a:solidFill>
                  <a:srgbClr val="000000"/>
                </a:solidFill>
                <a:latin typeface="黑体" panose="02010609060101010101" pitchFamily="2" charset="-122"/>
                <a:ea typeface="黑体" panose="02010609060101010101" pitchFamily="2" charset="-122"/>
                <a:cs typeface="+mn-ea"/>
                <a:sym typeface="+mn-lt"/>
              </a:rPr>
              <a:t>QQ群：</a:t>
            </a:r>
            <a:r>
              <a:rPr lang="zh-CN" altLang="en-US" sz="1600" dirty="0">
                <a:solidFill>
                  <a:srgbClr val="000000"/>
                </a:solidFill>
                <a:latin typeface="Times New Roman" panose="02020603050405020304" charset="0"/>
                <a:ea typeface="黑体" panose="02010609060101010101" pitchFamily="2" charset="-122"/>
                <a:cs typeface="+mn-ea"/>
                <a:sym typeface="+mn-lt"/>
              </a:rPr>
              <a:t>372161282</a:t>
            </a:r>
            <a:endParaRPr lang="zh-CN" altLang="en-US" sz="1600" dirty="0">
              <a:solidFill>
                <a:srgbClr val="000000"/>
              </a:solidFill>
              <a:latin typeface="黑体" panose="02010609060101010101" pitchFamily="2" charset="-122"/>
              <a:ea typeface="黑体" panose="02010609060101010101" pitchFamily="2" charset="-122"/>
              <a:cs typeface="+mn-ea"/>
              <a:sym typeface="+mn-lt"/>
            </a:endParaRPr>
          </a:p>
          <a:p>
            <a:pPr algn="l">
              <a:lnSpc>
                <a:spcPct val="150000"/>
              </a:lnSpc>
              <a:buNone/>
            </a:pPr>
            <a:endParaRPr lang="zh-CN" altLang="en-US" sz="1600" dirty="0">
              <a:solidFill>
                <a:srgbClr val="000000"/>
              </a:solidFill>
              <a:latin typeface="黑体" panose="02010609060101010101" pitchFamily="2" charset="-122"/>
              <a:ea typeface="黑体" panose="02010609060101010101" pitchFamily="2" charset="-122"/>
              <a:cs typeface="+mn-ea"/>
              <a:sym typeface="+mn-lt"/>
            </a:endParaRPr>
          </a:p>
        </p:txBody>
      </p:sp>
      <p:sp>
        <p:nvSpPr>
          <p:cNvPr id="27" name="文本框 26"/>
          <p:cNvSpPr txBox="1"/>
          <p:nvPr/>
        </p:nvSpPr>
        <p:spPr>
          <a:xfrm>
            <a:off x="2443480" y="5190490"/>
            <a:ext cx="2315210" cy="398780"/>
          </a:xfrm>
          <a:prstGeom prst="rect">
            <a:avLst/>
          </a:prstGeom>
          <a:noFill/>
        </p:spPr>
        <p:txBody>
          <a:bodyPr wrap="square" rtlCol="0">
            <a:spAutoFit/>
          </a:bodyPr>
          <a:lstStyle/>
          <a:p>
            <a:pPr algn="dist"/>
            <a:r>
              <a:rPr lang="zh-CN" altLang="en-US" sz="2000" dirty="0">
                <a:solidFill>
                  <a:srgbClr val="000000"/>
                </a:solidFill>
                <a:latin typeface="黑体" panose="02010609060101010101" pitchFamily="2" charset="-122"/>
                <a:ea typeface="黑体" panose="02010609060101010101" pitchFamily="2" charset="-122"/>
                <a:cs typeface="+mn-ea"/>
                <a:sym typeface="+mn-lt"/>
              </a:rPr>
              <a:t>网络系统支持</a:t>
            </a:r>
            <a:endParaRPr lang="zh-CN" altLang="en-US" sz="2000" dirty="0">
              <a:solidFill>
                <a:srgbClr val="000000"/>
              </a:solidFill>
              <a:latin typeface="黑体" panose="02010609060101010101" pitchFamily="2" charset="-122"/>
              <a:ea typeface="黑体" panose="02010609060101010101" pitchFamily="2" charset="-122"/>
              <a:cs typeface="+mn-ea"/>
              <a:sym typeface="+mn-lt"/>
            </a:endParaRPr>
          </a:p>
        </p:txBody>
      </p:sp>
      <p:sp>
        <p:nvSpPr>
          <p:cNvPr id="6" name="文本框 5"/>
          <p:cNvSpPr txBox="1"/>
          <p:nvPr/>
        </p:nvSpPr>
        <p:spPr>
          <a:xfrm>
            <a:off x="4415155" y="776605"/>
            <a:ext cx="3866515" cy="645160"/>
          </a:xfrm>
          <a:prstGeom prst="rect">
            <a:avLst/>
          </a:prstGeom>
          <a:noFill/>
        </p:spPr>
        <p:txBody>
          <a:bodyPr wrap="square" rtlCol="0">
            <a:spAutoFit/>
            <a:scene3d>
              <a:camera prst="orthographicFront"/>
              <a:lightRig rig="threePt" dir="t"/>
            </a:scene3d>
          </a:bodyPr>
          <a:p>
            <a:pPr algn="dist"/>
            <a:r>
              <a:rPr lang="zh-CN" altLang="en-US" sz="3600"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sym typeface="+mn-lt"/>
              </a:rPr>
              <a:t>联   系   方  式</a:t>
            </a:r>
            <a:endParaRPr lang="zh-CN" altLang="en-US" sz="3600"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sym typeface="+mn-lt"/>
            </a:endParaRPr>
          </a:p>
        </p:txBody>
      </p:sp>
      <p:sp>
        <p:nvSpPr>
          <p:cNvPr id="4" name="文本框 3"/>
          <p:cNvSpPr txBox="1"/>
          <p:nvPr/>
        </p:nvSpPr>
        <p:spPr>
          <a:xfrm>
            <a:off x="6314440" y="6193790"/>
            <a:ext cx="5600700" cy="306705"/>
          </a:xfrm>
          <a:prstGeom prst="rect">
            <a:avLst/>
          </a:prstGeom>
          <a:noFill/>
        </p:spPr>
        <p:txBody>
          <a:bodyPr wrap="square" rtlCol="0">
            <a:spAutoFit/>
          </a:bodyPr>
          <a:p>
            <a:pPr algn="l"/>
            <a:r>
              <a:rPr lang="zh-CN" altLang="en-US" sz="1400" dirty="0">
                <a:solidFill>
                  <a:srgbClr val="000000"/>
                </a:solidFill>
                <a:latin typeface="黑体" panose="02010609060101010101" pitchFamily="2" charset="-122"/>
                <a:ea typeface="黑体" panose="02010609060101010101" pitchFamily="2" charset="-122"/>
                <a:cs typeface="+mn-ea"/>
                <a:sym typeface="+mn-lt"/>
              </a:rPr>
              <a:t>地址：银川市金凤区新昌西路紫荆花商务中心A座4楼</a:t>
            </a:r>
            <a:r>
              <a:rPr lang="en-US" altLang="zh-CN" sz="1400" dirty="0">
                <a:solidFill>
                  <a:srgbClr val="000000"/>
                </a:solidFill>
                <a:latin typeface="黑体" panose="02010609060101010101" pitchFamily="2" charset="-122"/>
                <a:ea typeface="黑体" panose="02010609060101010101" pitchFamily="2" charset="-122"/>
                <a:cs typeface="+mn-ea"/>
                <a:sym typeface="+mn-lt"/>
              </a:rPr>
              <a:t>405</a:t>
            </a:r>
            <a:r>
              <a:rPr lang="zh-CN" altLang="en-US" sz="1400" dirty="0">
                <a:solidFill>
                  <a:srgbClr val="000000"/>
                </a:solidFill>
                <a:latin typeface="黑体" panose="02010609060101010101" pitchFamily="2" charset="-122"/>
                <a:ea typeface="黑体" panose="02010609060101010101" pitchFamily="2" charset="-122"/>
                <a:cs typeface="+mn-ea"/>
                <a:sym typeface="+mn-lt"/>
              </a:rPr>
              <a:t>、443室。</a:t>
            </a:r>
            <a:endParaRPr lang="zh-CN" altLang="en-US" sz="1400" dirty="0">
              <a:solidFill>
                <a:srgbClr val="000000"/>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par>
                                <p:cTn id="8" presetID="2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fade">
                                      <p:cBhvr>
                                        <p:cTn id="43" dur="1000"/>
                                        <p:tgtEl>
                                          <p:spTgt spid="6">
                                            <p:txEl>
                                              <p:pRg st="0" end="0"/>
                                            </p:txEl>
                                          </p:spTgt>
                                        </p:tgtEl>
                                      </p:cBhvr>
                                    </p:animEffect>
                                    <p:anim calcmode="lin" valueType="num">
                                      <p:cBhvr>
                                        <p:cTn id="4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6" grpId="0"/>
      <p:bldP spid="27"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6095999" y="35996"/>
            <a:ext cx="5302041" cy="5135796"/>
          </a:xfrm>
          <a:prstGeom prst="rect">
            <a:avLst/>
          </a:prstGeom>
        </p:spPr>
      </p:pic>
      <p:sp>
        <p:nvSpPr>
          <p:cNvPr id="3" name="文本框 2"/>
          <p:cNvSpPr txBox="1"/>
          <p:nvPr/>
        </p:nvSpPr>
        <p:spPr>
          <a:xfrm>
            <a:off x="518795" y="2465705"/>
            <a:ext cx="6545580" cy="914400"/>
          </a:xfrm>
          <a:prstGeom prst="rect">
            <a:avLst/>
          </a:prstGeom>
          <a:noFill/>
        </p:spPr>
        <p:txBody>
          <a:bodyPr wrap="square" rtlCol="0">
            <a:spAutoFit/>
          </a:bodyPr>
          <a:p>
            <a:pPr algn="ctr"/>
            <a:r>
              <a:rPr lang="zh-CN" altLang="en-US" sz="5400" b="1" dirty="0">
                <a:solidFill>
                  <a:schemeClr val="tx1"/>
                </a:solidFill>
                <a:effectLst>
                  <a:glow rad="63500">
                    <a:schemeClr val="accent2">
                      <a:satMod val="175000"/>
                      <a:alpha val="40000"/>
                    </a:schemeClr>
                  </a:glow>
                  <a:innerShdw blurRad="63500" dist="50800" dir="18900000">
                    <a:prstClr val="black">
                      <a:alpha val="50000"/>
                    </a:prstClr>
                  </a:innerShdw>
                </a:effectLst>
                <a:latin typeface="黑体" panose="02010609060101010101" pitchFamily="2" charset="-122"/>
                <a:ea typeface="黑体" panose="02010609060101010101" pitchFamily="2" charset="-122"/>
                <a:cs typeface="+mn-ea"/>
                <a:sym typeface="+mn-lt"/>
              </a:rPr>
              <a:t>谢 谢 ！</a:t>
            </a:r>
            <a:endParaRPr lang="zh-CN" altLang="en-US" sz="5400" b="1" dirty="0">
              <a:solidFill>
                <a:schemeClr val="tx1"/>
              </a:solidFill>
              <a:effectLst>
                <a:glow rad="63500">
                  <a:schemeClr val="accent2">
                    <a:satMod val="175000"/>
                    <a:alpha val="40000"/>
                  </a:schemeClr>
                </a:glow>
                <a:innerShdw blurRad="63500" dist="50800" dir="18900000">
                  <a:prstClr val="black">
                    <a:alpha val="50000"/>
                  </a:prstClr>
                </a:innerShdw>
              </a:effectLst>
              <a:latin typeface="黑体" panose="02010609060101010101" pitchFamily="2" charset="-122"/>
              <a:ea typeface="黑体" panose="02010609060101010101" pitchFamily="2" charset="-122"/>
              <a:cs typeface="+mn-ea"/>
              <a:sym typeface="+mn-lt"/>
            </a:endParaRPr>
          </a:p>
        </p:txBody>
      </p:sp>
      <p:sp>
        <p:nvSpPr>
          <p:cNvPr id="4" name="文本框 3"/>
          <p:cNvSpPr txBox="1"/>
          <p:nvPr/>
        </p:nvSpPr>
        <p:spPr>
          <a:xfrm>
            <a:off x="6216651" y="5050889"/>
            <a:ext cx="4764144" cy="1476375"/>
          </a:xfrm>
          <a:prstGeom prst="rect">
            <a:avLst/>
          </a:prstGeom>
          <a:noFill/>
        </p:spPr>
        <p:txBody>
          <a:bodyPr wrap="square" rtlCol="0">
            <a:spAutoFit/>
          </a:bodyPr>
          <a:lstStyle/>
          <a:p>
            <a:pPr algn="ctr">
              <a:lnSpc>
                <a:spcPct val="150000"/>
              </a:lnSpc>
            </a:pPr>
            <a:r>
              <a:rPr lang="zh-CN" altLang="en-US" sz="2000"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sym typeface="+mn-lt"/>
              </a:rPr>
              <a:t>宁夏科技发展战略和信息研究所</a:t>
            </a:r>
            <a:endParaRPr lang="zh-CN" altLang="en-US" sz="2000"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sym typeface="+mn-lt"/>
            </a:endParaRPr>
          </a:p>
          <a:p>
            <a:pPr algn="ctr">
              <a:lnSpc>
                <a:spcPct val="150000"/>
              </a:lnSpc>
            </a:pPr>
            <a:r>
              <a:rPr lang="zh-CN" altLang="en-US" sz="2000"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sym typeface="+mn-lt"/>
              </a:rPr>
              <a:t>宁夏科技咨询评估中心</a:t>
            </a:r>
            <a:endParaRPr lang="zh-CN" altLang="en-US" sz="2000"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sym typeface="+mn-lt"/>
            </a:endParaRPr>
          </a:p>
          <a:p>
            <a:pPr algn="ctr">
              <a:lnSpc>
                <a:spcPct val="150000"/>
              </a:lnSpc>
            </a:pPr>
            <a:r>
              <a:rPr lang="zh-CN" altLang="en-US" sz="2000"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sym typeface="+mn-lt"/>
              </a:rPr>
              <a:t>二零一九年十月</a:t>
            </a:r>
            <a:endParaRPr lang="zh-CN" altLang="en-US" sz="2000"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883" y="10794"/>
            <a:ext cx="12185094" cy="6858001"/>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4401" y="131822"/>
            <a:ext cx="3252455" cy="2478061"/>
          </a:xfrm>
          <a:prstGeom prst="rect">
            <a:avLst/>
          </a:prstGeom>
        </p:spPr>
      </p:pic>
      <p:sp>
        <p:nvSpPr>
          <p:cNvPr id="15" name="文本框 14"/>
          <p:cNvSpPr txBox="1"/>
          <p:nvPr/>
        </p:nvSpPr>
        <p:spPr>
          <a:xfrm>
            <a:off x="1306338" y="2609666"/>
            <a:ext cx="9579610" cy="2676525"/>
          </a:xfrm>
          <a:prstGeom prst="rect">
            <a:avLst/>
          </a:prstGeom>
          <a:noFill/>
        </p:spPr>
        <p:txBody>
          <a:bodyPr wrap="square" rtlCol="0">
            <a:spAutoFit/>
          </a:bodyPr>
          <a:lstStyle/>
          <a:p>
            <a:pPr>
              <a:lnSpc>
                <a:spcPct val="150000"/>
              </a:lnSpc>
              <a:spcBef>
                <a:spcPts val="0"/>
              </a:spcBef>
              <a:spcAft>
                <a:spcPts val="0"/>
              </a:spcAft>
            </a:pPr>
            <a:r>
              <a:rPr lang="zh-CN" altLang="en-US" sz="2800" dirty="0">
                <a:solidFill>
                  <a:schemeClr val="tx1">
                    <a:lumMod val="95000"/>
                    <a:lumOff val="5000"/>
                  </a:schemeClr>
                </a:solidFill>
                <a:uFillTx/>
                <a:latin typeface="黑体" panose="02010609060101010101" pitchFamily="2" charset="-122"/>
                <a:ea typeface="黑体" panose="02010609060101010101" pitchFamily="2" charset="-122"/>
                <a:cs typeface="+mn-ea"/>
                <a:sym typeface="+mn-lt"/>
              </a:rPr>
              <a:t>科技成果是指由组织或个人完成的各类科学技术项目所产生的一定学术价值或应用价值，具备</a:t>
            </a:r>
            <a:r>
              <a:rPr lang="zh-CN" altLang="en-US" sz="2800" dirty="0">
                <a:ln w="22225">
                  <a:solidFill>
                    <a:schemeClr val="accent2"/>
                  </a:solidFill>
                  <a:prstDash val="solid"/>
                </a:ln>
                <a:solidFill>
                  <a:schemeClr val="accent2">
                    <a:lumMod val="40000"/>
                    <a:lumOff val="60000"/>
                  </a:schemeClr>
                </a:solidFill>
                <a:effectLst/>
                <a:uFillTx/>
                <a:latin typeface="黑体" panose="02010609060101010101" pitchFamily="2" charset="-122"/>
                <a:ea typeface="黑体" panose="02010609060101010101" pitchFamily="2" charset="-122"/>
                <a:cs typeface="+mn-ea"/>
                <a:sym typeface="+mn-lt"/>
              </a:rPr>
              <a:t>科学性、创造性、先进性</a:t>
            </a:r>
            <a:r>
              <a:rPr lang="zh-CN" altLang="en-US" sz="2800" dirty="0">
                <a:solidFill>
                  <a:schemeClr val="tx1">
                    <a:lumMod val="95000"/>
                    <a:lumOff val="5000"/>
                  </a:schemeClr>
                </a:solidFill>
                <a:uFillTx/>
                <a:latin typeface="黑体" panose="02010609060101010101" pitchFamily="2" charset="-122"/>
                <a:ea typeface="黑体" panose="02010609060101010101" pitchFamily="2" charset="-122"/>
                <a:cs typeface="+mn-ea"/>
                <a:sym typeface="+mn-lt"/>
              </a:rPr>
              <a:t>等属性的新发现、新理论、新方法、新技术、新产品、新品种和新工艺等。（三性)</a:t>
            </a:r>
            <a:endParaRPr lang="zh-CN" altLang="en-US" sz="2800" dirty="0">
              <a:solidFill>
                <a:schemeClr val="tx1">
                  <a:lumMod val="95000"/>
                  <a:lumOff val="5000"/>
                </a:schemeClr>
              </a:solidFill>
              <a:uFillTx/>
              <a:latin typeface="黑体" panose="02010609060101010101" pitchFamily="2" charset="-122"/>
              <a:ea typeface="黑体" panose="02010609060101010101" pitchFamily="2" charset="-122"/>
              <a:cs typeface="+mn-ea"/>
              <a:sym typeface="+mn-lt"/>
            </a:endParaRPr>
          </a:p>
        </p:txBody>
      </p:sp>
      <p:sp>
        <p:nvSpPr>
          <p:cNvPr id="4" name="TextBox 12"/>
          <p:cNvSpPr txBox="1"/>
          <p:nvPr/>
        </p:nvSpPr>
        <p:spPr>
          <a:xfrm flipH="1">
            <a:off x="4113510" y="1389503"/>
            <a:ext cx="3386455" cy="645160"/>
          </a:xfrm>
          <a:prstGeom prst="rect">
            <a:avLst/>
          </a:prstGeom>
          <a:noFill/>
        </p:spPr>
        <p:txBody>
          <a:bodyPr wrap="square" rtlCol="0">
            <a:spAutoFit/>
          </a:bodyPr>
          <a:lstStyle/>
          <a:p>
            <a:pPr algn="dist"/>
            <a:r>
              <a:rPr lang="zh-CN" altLang="en-US" sz="3600" b="1" dirty="0">
                <a:solidFill>
                  <a:srgbClr val="000000"/>
                </a:solidFill>
                <a:latin typeface="黑体" panose="02010609060101010101" pitchFamily="2" charset="-122"/>
                <a:ea typeface="黑体" panose="02010609060101010101" pitchFamily="2" charset="-122"/>
                <a:cs typeface="+mn-ea"/>
                <a:sym typeface="+mn-lt"/>
              </a:rPr>
              <a:t>何为科技成果</a:t>
            </a:r>
            <a:endParaRPr lang="zh-CN" altLang="en-US" sz="3600" b="1" dirty="0">
              <a:solidFill>
                <a:srgbClr val="000000"/>
              </a:solidFill>
              <a:latin typeface="黑体" panose="02010609060101010101" pitchFamily="2" charset="-122"/>
              <a:ea typeface="黑体" panose="02010609060101010101" pitchFamily="2" charset="-122"/>
              <a:cs typeface="+mn-ea"/>
              <a:sym typeface="+mn-lt"/>
            </a:endParaRPr>
          </a:p>
        </p:txBody>
      </p:sp>
      <p:sp>
        <p:nvSpPr>
          <p:cNvPr id="16" name="矩形 15"/>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47" presetClass="entr" presetSubtype="0" fill="hold" grpId="2"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2"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4" grpId="2"/>
      <p:bldP spid="15" grpId="1"/>
      <p:bldP spid="15"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693" y="10794"/>
            <a:ext cx="12185094" cy="6858001"/>
          </a:xfrm>
          <a:prstGeom prst="rect">
            <a:avLst/>
          </a:prstGeom>
        </p:spPr>
      </p:pic>
      <p:sp>
        <p:nvSpPr>
          <p:cNvPr id="3" name="TextBox 12"/>
          <p:cNvSpPr txBox="1"/>
          <p:nvPr/>
        </p:nvSpPr>
        <p:spPr>
          <a:xfrm flipH="1">
            <a:off x="3875405" y="1398721"/>
            <a:ext cx="4093845" cy="645160"/>
          </a:xfrm>
          <a:prstGeom prst="rect">
            <a:avLst/>
          </a:prstGeom>
          <a:noFill/>
        </p:spPr>
        <p:txBody>
          <a:bodyPr wrap="square" rtlCol="0">
            <a:spAutoFit/>
          </a:bodyPr>
          <a:lstStyle/>
          <a:p>
            <a:pPr algn="dist"/>
            <a:r>
              <a:rPr lang="zh-CN" altLang="en-US" sz="3600" b="1" dirty="0">
                <a:solidFill>
                  <a:schemeClr val="tx1">
                    <a:lumMod val="95000"/>
                    <a:lumOff val="5000"/>
                  </a:schemeClr>
                </a:solidFill>
                <a:uFillTx/>
                <a:latin typeface="黑体" panose="02010609060101010101" pitchFamily="2" charset="-122"/>
                <a:ea typeface="黑体" panose="02010609060101010101" pitchFamily="2" charset="-122"/>
                <a:cs typeface="+mn-ea"/>
                <a:sym typeface="+mn-lt"/>
              </a:rPr>
              <a:t>科技成果基本特征</a:t>
            </a:r>
            <a:endParaRPr lang="zh-CN" altLang="en-US" sz="3600" b="1" dirty="0">
              <a:solidFill>
                <a:schemeClr val="tx1">
                  <a:lumMod val="95000"/>
                  <a:lumOff val="5000"/>
                </a:schemeClr>
              </a:solidFill>
              <a:uFillTx/>
              <a:latin typeface="黑体" panose="02010609060101010101" pitchFamily="2" charset="-122"/>
              <a:ea typeface="黑体" panose="02010609060101010101" pitchFamily="2" charset="-122"/>
              <a:cs typeface="+mn-ea"/>
              <a:sym typeface="+mn-lt"/>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4401" y="131822"/>
            <a:ext cx="3252455" cy="2478061"/>
          </a:xfrm>
          <a:prstGeom prst="rect">
            <a:avLst/>
          </a:prstGeom>
        </p:spPr>
      </p:pic>
      <p:sp>
        <p:nvSpPr>
          <p:cNvPr id="15" name="文本框 14"/>
          <p:cNvSpPr txBox="1"/>
          <p:nvPr/>
        </p:nvSpPr>
        <p:spPr>
          <a:xfrm>
            <a:off x="1132840" y="2303780"/>
            <a:ext cx="9579610" cy="3969385"/>
          </a:xfrm>
          <a:prstGeom prst="rect">
            <a:avLst/>
          </a:prstGeom>
          <a:noFill/>
        </p:spPr>
        <p:txBody>
          <a:bodyPr wrap="square" rtlCol="0">
            <a:spAutoFit/>
          </a:bodyPr>
          <a:lstStyle/>
          <a:p>
            <a:pPr marL="457200" marR="0" lvl="0" indent="-457200" algn="l" defTabSz="914400" rtl="0">
              <a:lnSpc>
                <a:spcPct val="100000"/>
              </a:lnSpc>
              <a:spcBef>
                <a:spcPts val="0"/>
              </a:spcBef>
              <a:spcAft>
                <a:spcPts val="0"/>
              </a:spcAft>
              <a:buClrTx/>
              <a:buSzTx/>
              <a:buFont typeface="Wingdings" panose="05000000000000000000" charset="0"/>
              <a:buChar char="l"/>
              <a:defRPr/>
            </a:pPr>
            <a:r>
              <a:rPr lang="zh-CN" altLang="en-US" sz="2800" b="1" dirty="0">
                <a:solidFill>
                  <a:schemeClr val="tx1">
                    <a:lumMod val="95000"/>
                    <a:lumOff val="5000"/>
                  </a:schemeClr>
                </a:solidFill>
                <a:uFillTx/>
                <a:latin typeface="黑体" panose="02010609060101010101" pitchFamily="2" charset="-122"/>
                <a:ea typeface="黑体" panose="02010609060101010101" pitchFamily="2" charset="-122"/>
                <a:cs typeface="+mn-ea"/>
                <a:sym typeface="+mn-ea"/>
              </a:rPr>
              <a:t>创新性：</a:t>
            </a:r>
            <a:r>
              <a:rPr lang="zh-CN" altLang="en-US" sz="2800" dirty="0">
                <a:solidFill>
                  <a:schemeClr val="tx1">
                    <a:lumMod val="95000"/>
                    <a:lumOff val="5000"/>
                  </a:schemeClr>
                </a:solidFill>
                <a:uFillTx/>
                <a:latin typeface="黑体" panose="02010609060101010101" pitchFamily="2" charset="-122"/>
                <a:ea typeface="黑体" panose="02010609060101010101" pitchFamily="2" charset="-122"/>
                <a:cs typeface="+mn-ea"/>
                <a:sym typeface="+mn-ea"/>
              </a:rPr>
              <a:t>是指科技成果的独创性、要求科技成果必须有创新、有新的见解、新的观点或新的方法，而不是复制或照抄照搬的。</a:t>
            </a:r>
            <a:endParaRPr lang="zh-CN" altLang="en-US" sz="2800" dirty="0">
              <a:solidFill>
                <a:schemeClr val="tx1">
                  <a:lumMod val="95000"/>
                  <a:lumOff val="5000"/>
                </a:schemeClr>
              </a:solidFill>
              <a:uFillTx/>
              <a:latin typeface="黑体" panose="02010609060101010101" pitchFamily="2" charset="-122"/>
              <a:ea typeface="黑体" panose="02010609060101010101" pitchFamily="2" charset="-122"/>
              <a:cs typeface="+mn-ea"/>
              <a:sym typeface="+mn-ea"/>
            </a:endParaRPr>
          </a:p>
          <a:p>
            <a:pPr marL="457200" marR="0" lvl="0" indent="-457200" algn="l" defTabSz="914400" rtl="0">
              <a:lnSpc>
                <a:spcPct val="100000"/>
              </a:lnSpc>
              <a:spcBef>
                <a:spcPts val="0"/>
              </a:spcBef>
              <a:spcAft>
                <a:spcPts val="0"/>
              </a:spcAft>
              <a:buClrTx/>
              <a:buSzTx/>
              <a:buFont typeface="Wingdings" panose="05000000000000000000" charset="0"/>
              <a:buChar char="l"/>
              <a:defRPr/>
            </a:pPr>
            <a:r>
              <a:rPr lang="zh-CN" altLang="en-US" sz="2800" b="1" dirty="0">
                <a:solidFill>
                  <a:schemeClr val="tx1">
                    <a:lumMod val="95000"/>
                    <a:lumOff val="5000"/>
                  </a:schemeClr>
                </a:solidFill>
                <a:uFillTx/>
                <a:latin typeface="黑体" panose="02010609060101010101" pitchFamily="2" charset="-122"/>
                <a:ea typeface="黑体" panose="02010609060101010101" pitchFamily="2" charset="-122"/>
                <a:cs typeface="+mn-ea"/>
                <a:sym typeface="+mn-ea"/>
              </a:rPr>
              <a:t>先进性：</a:t>
            </a:r>
            <a:r>
              <a:rPr lang="zh-CN" altLang="en-US" sz="2800" dirty="0">
                <a:solidFill>
                  <a:schemeClr val="tx1">
                    <a:lumMod val="95000"/>
                    <a:lumOff val="5000"/>
                  </a:schemeClr>
                </a:solidFill>
                <a:uFillTx/>
                <a:latin typeface="黑体" panose="02010609060101010101" pitchFamily="2" charset="-122"/>
                <a:ea typeface="黑体" panose="02010609060101010101" pitchFamily="2" charset="-122"/>
                <a:cs typeface="+mn-ea"/>
                <a:sym typeface="+mn-ea"/>
              </a:rPr>
              <a:t>是指科技成果的技术水平或学术水平。要求科技成果的技术水平或学术水平必须比已有的科技成果超前，是来源于并高于已有的科技成果。</a:t>
            </a:r>
            <a:endParaRPr lang="zh-CN" altLang="en-US" sz="2800" dirty="0">
              <a:solidFill>
                <a:schemeClr val="tx1">
                  <a:lumMod val="95000"/>
                  <a:lumOff val="5000"/>
                </a:schemeClr>
              </a:solidFill>
              <a:uFillTx/>
              <a:latin typeface="黑体" panose="02010609060101010101" pitchFamily="2" charset="-122"/>
              <a:ea typeface="黑体" panose="02010609060101010101" pitchFamily="2" charset="-122"/>
              <a:cs typeface="+mn-ea"/>
              <a:sym typeface="+mn-ea"/>
            </a:endParaRPr>
          </a:p>
          <a:p>
            <a:pPr marL="457200" marR="0" lvl="0" indent="-457200" algn="l" defTabSz="914400" rtl="0">
              <a:lnSpc>
                <a:spcPct val="100000"/>
              </a:lnSpc>
              <a:spcBef>
                <a:spcPts val="0"/>
              </a:spcBef>
              <a:spcAft>
                <a:spcPts val="0"/>
              </a:spcAft>
              <a:buClrTx/>
              <a:buSzTx/>
              <a:buFont typeface="Wingdings" panose="05000000000000000000" charset="0"/>
              <a:buChar char="l"/>
              <a:defRPr/>
            </a:pPr>
            <a:r>
              <a:rPr lang="zh-CN" altLang="en-US" sz="2800" b="1" dirty="0">
                <a:solidFill>
                  <a:schemeClr val="tx1">
                    <a:lumMod val="95000"/>
                    <a:lumOff val="5000"/>
                  </a:schemeClr>
                </a:solidFill>
                <a:uFillTx/>
                <a:latin typeface="黑体" panose="02010609060101010101" pitchFamily="2" charset="-122"/>
                <a:ea typeface="黑体" panose="02010609060101010101" pitchFamily="2" charset="-122"/>
                <a:cs typeface="+mn-ea"/>
                <a:sym typeface="+mn-ea"/>
              </a:rPr>
              <a:t>适用性：</a:t>
            </a:r>
            <a:r>
              <a:rPr lang="zh-CN" altLang="en-US" sz="2800" dirty="0">
                <a:solidFill>
                  <a:schemeClr val="tx1">
                    <a:lumMod val="95000"/>
                    <a:lumOff val="5000"/>
                  </a:schemeClr>
                </a:solidFill>
                <a:uFillTx/>
                <a:latin typeface="黑体" panose="02010609060101010101" pitchFamily="2" charset="-122"/>
                <a:ea typeface="黑体" panose="02010609060101010101" pitchFamily="2" charset="-122"/>
                <a:cs typeface="+mn-ea"/>
                <a:sym typeface="+mn-ea"/>
              </a:rPr>
              <a:t>是指科技成果的学术价值、经济价值和社会价值。要求科技成果必须具有一定的学术意义，或应用于生产实践能取得良好的经济效益、社会效益或生态效益。</a:t>
            </a:r>
            <a:endParaRPr lang="zh-CN" altLang="en-US" sz="2800" dirty="0">
              <a:solidFill>
                <a:schemeClr val="tx1">
                  <a:lumMod val="95000"/>
                  <a:lumOff val="5000"/>
                </a:schemeClr>
              </a:solidFill>
              <a:uFillTx/>
              <a:latin typeface="黑体" panose="02010609060101010101" pitchFamily="2" charset="-122"/>
              <a:ea typeface="黑体" panose="02010609060101010101" pitchFamily="2" charset="-122"/>
              <a:cs typeface="+mn-ea"/>
              <a:sym typeface="+mn-lt"/>
            </a:endParaRPr>
          </a:p>
        </p:txBody>
      </p:sp>
      <p:sp>
        <p:nvSpPr>
          <p:cNvPr id="13" name="矩形 12"/>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47" presetClass="entr" presetSubtype="0" fill="hold" grpId="1"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883" y="-246381"/>
            <a:ext cx="12185094" cy="6858001"/>
          </a:xfrm>
          <a:prstGeom prst="rect">
            <a:avLst/>
          </a:prstGeom>
        </p:spPr>
      </p:pic>
      <p:sp>
        <p:nvSpPr>
          <p:cNvPr id="3" name="TextBox 12"/>
          <p:cNvSpPr txBox="1"/>
          <p:nvPr/>
        </p:nvSpPr>
        <p:spPr>
          <a:xfrm flipH="1">
            <a:off x="3842876" y="1389401"/>
            <a:ext cx="4093845" cy="645160"/>
          </a:xfrm>
          <a:prstGeom prst="rect">
            <a:avLst/>
          </a:prstGeom>
          <a:noFill/>
        </p:spPr>
        <p:txBody>
          <a:bodyPr wrap="square" rtlCol="0">
            <a:spAutoFit/>
          </a:bodyPr>
          <a:lstStyle/>
          <a:p>
            <a:pPr algn="dist"/>
            <a:r>
              <a:rPr lang="zh-CN" altLang="en-US" sz="3600" b="1" dirty="0">
                <a:solidFill>
                  <a:srgbClr val="000000"/>
                </a:solidFill>
                <a:latin typeface="黑体" panose="02010609060101010101" pitchFamily="2" charset="-122"/>
                <a:ea typeface="黑体" panose="02010609060101010101" pitchFamily="2" charset="-122"/>
                <a:cs typeface="+mn-ea"/>
                <a:sym typeface="+mn-lt"/>
              </a:rPr>
              <a:t>科技成果登记意义</a:t>
            </a:r>
            <a:endParaRPr lang="zh-CN" altLang="en-US" sz="3600" b="1" dirty="0">
              <a:solidFill>
                <a:srgbClr val="000000"/>
              </a:solidFill>
              <a:latin typeface="黑体" panose="02010609060101010101" pitchFamily="2" charset="-122"/>
              <a:ea typeface="黑体" panose="02010609060101010101" pitchFamily="2" charset="-122"/>
              <a:cs typeface="+mn-ea"/>
              <a:sym typeface="+mn-lt"/>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4401" y="131822"/>
            <a:ext cx="3252455" cy="2478061"/>
          </a:xfrm>
          <a:prstGeom prst="rect">
            <a:avLst/>
          </a:prstGeom>
        </p:spPr>
      </p:pic>
      <p:sp>
        <p:nvSpPr>
          <p:cNvPr id="15" name="文本框 14"/>
          <p:cNvSpPr txBox="1"/>
          <p:nvPr/>
        </p:nvSpPr>
        <p:spPr>
          <a:xfrm>
            <a:off x="2523490" y="2732405"/>
            <a:ext cx="6920865" cy="2701925"/>
          </a:xfrm>
          <a:prstGeom prst="rect">
            <a:avLst/>
          </a:prstGeom>
          <a:noFill/>
        </p:spPr>
        <p:txBody>
          <a:bodyPr wrap="square" rtlCol="0">
            <a:spAutoFit/>
          </a:bodyPr>
          <a:lstStyle/>
          <a:p>
            <a:pPr marL="0" marR="0" lvl="0" indent="0" algn="l" defTabSz="914400" rtl="0">
              <a:lnSpc>
                <a:spcPct val="150000"/>
              </a:lnSpc>
              <a:spcBef>
                <a:spcPct val="0"/>
              </a:spcBef>
              <a:spcAft>
                <a:spcPct val="0"/>
              </a:spcAft>
              <a:buClrTx/>
              <a:buSzTx/>
              <a:buFontTx/>
              <a:buNone/>
              <a:defRPr/>
            </a:pPr>
            <a:r>
              <a:rPr lang="en-US" altLang="zh-CN" sz="2800" dirty="0">
                <a:uFillTx/>
                <a:latin typeface="Times New Roman" panose="02020603050405020304" charset="0"/>
                <a:ea typeface="黑体" panose="02010609060101010101" pitchFamily="2" charset="-122"/>
                <a:cs typeface="+mn-ea"/>
                <a:sym typeface="+mn-ea"/>
              </a:rPr>
              <a:t>1</a:t>
            </a:r>
            <a:r>
              <a:rPr lang="en-US" altLang="zh-CN" sz="2800" dirty="0">
                <a:uFillTx/>
                <a:latin typeface="黑体" panose="02010609060101010101" pitchFamily="2" charset="-122"/>
                <a:ea typeface="黑体" panose="02010609060101010101" pitchFamily="2" charset="-122"/>
                <a:cs typeface="+mn-ea"/>
                <a:sym typeface="+mn-ea"/>
              </a:rPr>
              <a:t>. </a:t>
            </a:r>
            <a:r>
              <a:rPr lang="zh-CN" altLang="en-US" sz="2800" dirty="0">
                <a:uFillTx/>
                <a:latin typeface="黑体" panose="02010609060101010101" pitchFamily="2" charset="-122"/>
                <a:ea typeface="黑体" panose="02010609060101010101" pitchFamily="2" charset="-122"/>
                <a:cs typeface="+mn-ea"/>
                <a:sym typeface="+mn-ea"/>
              </a:rPr>
              <a:t>是对研究成果学术水平的衡量；</a:t>
            </a:r>
            <a:endParaRPr lang="zh-CN" altLang="en-US" sz="2800" dirty="0">
              <a:uFillTx/>
              <a:latin typeface="黑体" panose="02010609060101010101" pitchFamily="2" charset="-122"/>
              <a:ea typeface="黑体" panose="02010609060101010101" pitchFamily="2" charset="-122"/>
              <a:cs typeface="+mn-ea"/>
              <a:sym typeface="+mn-ea"/>
            </a:endParaRPr>
          </a:p>
          <a:p>
            <a:pPr marL="0" marR="0" lvl="0" indent="0" algn="l" defTabSz="914400" rtl="0" fontAlgn="auto">
              <a:lnSpc>
                <a:spcPct val="150000"/>
              </a:lnSpc>
              <a:spcBef>
                <a:spcPts val="0"/>
              </a:spcBef>
              <a:spcAft>
                <a:spcPts val="0"/>
              </a:spcAft>
              <a:buClrTx/>
              <a:buSzTx/>
              <a:buFontTx/>
              <a:buNone/>
              <a:defRPr/>
            </a:pPr>
            <a:r>
              <a:rPr lang="en-US" altLang="zh-CN" sz="2800" dirty="0">
                <a:uFillTx/>
                <a:latin typeface="黑体" panose="02010609060101010101" pitchFamily="2" charset="-122"/>
                <a:ea typeface="黑体" panose="02010609060101010101" pitchFamily="2" charset="-122"/>
                <a:cs typeface="+mn-ea"/>
                <a:sym typeface="+mn-ea"/>
              </a:rPr>
              <a:t>2. </a:t>
            </a:r>
            <a:r>
              <a:rPr lang="zh-CN" altLang="en-US" sz="2800" dirty="0">
                <a:uFillTx/>
                <a:latin typeface="黑体" panose="02010609060101010101" pitchFamily="2" charset="-122"/>
                <a:ea typeface="黑体" panose="02010609060101010101" pitchFamily="2" charset="-122"/>
                <a:cs typeface="+mn-ea"/>
                <a:sym typeface="+mn-ea"/>
              </a:rPr>
              <a:t>是对研究人员研究能力的肯定；</a:t>
            </a:r>
            <a:endParaRPr lang="zh-CN" altLang="en-US" sz="2800" dirty="0">
              <a:uFillTx/>
              <a:latin typeface="黑体" panose="02010609060101010101" pitchFamily="2" charset="-122"/>
              <a:ea typeface="黑体" panose="02010609060101010101" pitchFamily="2" charset="-122"/>
              <a:cs typeface="+mn-ea"/>
              <a:sym typeface="+mn-ea"/>
            </a:endParaRPr>
          </a:p>
          <a:p>
            <a:pPr marL="0" marR="0" lvl="0" indent="0" algn="l" defTabSz="914400" rtl="0" fontAlgn="auto">
              <a:lnSpc>
                <a:spcPct val="150000"/>
              </a:lnSpc>
              <a:spcBef>
                <a:spcPts val="0"/>
              </a:spcBef>
              <a:spcAft>
                <a:spcPts val="0"/>
              </a:spcAft>
              <a:buClrTx/>
              <a:buSzTx/>
              <a:buFontTx/>
              <a:buNone/>
              <a:defRPr/>
            </a:pPr>
            <a:r>
              <a:rPr lang="en-US" altLang="zh-CN" sz="2800" dirty="0">
                <a:uFillTx/>
                <a:latin typeface="黑体" panose="02010609060101010101" pitchFamily="2" charset="-122"/>
                <a:ea typeface="黑体" panose="02010609060101010101" pitchFamily="2" charset="-122"/>
                <a:cs typeface="+mn-ea"/>
                <a:sym typeface="+mn-ea"/>
              </a:rPr>
              <a:t>3. </a:t>
            </a:r>
            <a:r>
              <a:rPr lang="zh-CN" altLang="en-US" sz="2800" dirty="0">
                <a:uFillTx/>
                <a:latin typeface="黑体" panose="02010609060101010101" pitchFamily="2" charset="-122"/>
                <a:ea typeface="黑体" panose="02010609060101010101" pitchFamily="2" charset="-122"/>
                <a:cs typeface="+mn-ea"/>
                <a:sym typeface="+mn-ea"/>
              </a:rPr>
              <a:t>是参加奖励评审和晋升职称的前提条件；</a:t>
            </a:r>
            <a:endParaRPr lang="zh-CN" altLang="en-US" sz="2800" dirty="0">
              <a:uFillTx/>
              <a:latin typeface="黑体" panose="02010609060101010101" pitchFamily="2" charset="-122"/>
              <a:ea typeface="黑体" panose="02010609060101010101" pitchFamily="2" charset="-122"/>
              <a:cs typeface="+mn-ea"/>
              <a:sym typeface="+mn-ea"/>
            </a:endParaRPr>
          </a:p>
          <a:p>
            <a:pPr marL="0" marR="0" lvl="0" indent="0" algn="l" defTabSz="914400" rtl="0" fontAlgn="auto">
              <a:lnSpc>
                <a:spcPct val="150000"/>
              </a:lnSpc>
              <a:spcBef>
                <a:spcPts val="200"/>
              </a:spcBef>
              <a:spcAft>
                <a:spcPts val="0"/>
              </a:spcAft>
              <a:buClrTx/>
              <a:buSzTx/>
              <a:buFontTx/>
              <a:buNone/>
              <a:defRPr/>
            </a:pPr>
            <a:r>
              <a:rPr lang="en-US" altLang="zh-CN" sz="2800" dirty="0">
                <a:uFillTx/>
                <a:latin typeface="黑体" panose="02010609060101010101" pitchFamily="2" charset="-122"/>
                <a:ea typeface="黑体" panose="02010609060101010101" pitchFamily="2" charset="-122"/>
                <a:cs typeface="+mn-ea"/>
                <a:sym typeface="+mn-ea"/>
              </a:rPr>
              <a:t>4. </a:t>
            </a:r>
            <a:r>
              <a:rPr lang="zh-CN" altLang="en-US" sz="2800" dirty="0">
                <a:uFillTx/>
                <a:latin typeface="黑体" panose="02010609060101010101" pitchFamily="2" charset="-122"/>
                <a:ea typeface="黑体" panose="02010609060101010101" pitchFamily="2" charset="-122"/>
                <a:cs typeface="+mn-ea"/>
                <a:sym typeface="+mn-ea"/>
              </a:rPr>
              <a:t>是知识产权保护和扩散的主要途径。</a:t>
            </a:r>
            <a:endParaRPr lang="zh-CN" altLang="en-US" sz="2800" dirty="0">
              <a:uFillTx/>
              <a:latin typeface="黑体" panose="02010609060101010101" pitchFamily="2" charset="-122"/>
              <a:ea typeface="黑体" panose="02010609060101010101" pitchFamily="2" charset="-122"/>
              <a:cs typeface="+mn-ea"/>
              <a:sym typeface="+mn-ea"/>
            </a:endParaRPr>
          </a:p>
        </p:txBody>
      </p:sp>
      <p:sp>
        <p:nvSpPr>
          <p:cNvPr id="25" name="矩形 24"/>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153" y="-107316"/>
            <a:ext cx="12185094" cy="6858001"/>
          </a:xfrm>
          <a:prstGeom prst="rect">
            <a:avLst/>
          </a:prstGeom>
        </p:spPr>
      </p:pic>
      <p:grpSp>
        <p:nvGrpSpPr>
          <p:cNvPr id="16" name="组合 15"/>
          <p:cNvGrpSpPr/>
          <p:nvPr/>
        </p:nvGrpSpPr>
        <p:grpSpPr>
          <a:xfrm>
            <a:off x="1069190" y="765824"/>
            <a:ext cx="2141168" cy="947738"/>
            <a:chOff x="3591410" y="2846084"/>
            <a:chExt cx="2141168" cy="947738"/>
          </a:xfrm>
        </p:grpSpPr>
        <p:grpSp>
          <p:nvGrpSpPr>
            <p:cNvPr id="6" name="组合 5"/>
            <p:cNvGrpSpPr/>
            <p:nvPr/>
          </p:nvGrpSpPr>
          <p:grpSpPr>
            <a:xfrm rot="5400000">
              <a:off x="4104495" y="2737336"/>
              <a:ext cx="543400" cy="1569571"/>
              <a:chOff x="3677871" y="2564765"/>
              <a:chExt cx="543400" cy="1681558"/>
            </a:xfrm>
          </p:grpSpPr>
          <p:cxnSp>
            <p:nvCxnSpPr>
              <p:cNvPr id="7" name="直接连接符 6"/>
              <p:cNvCxnSpPr/>
              <p:nvPr/>
            </p:nvCxnSpPr>
            <p:spPr>
              <a:xfrm>
                <a:off x="3766099" y="2564765"/>
                <a:ext cx="44264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208745" y="2564765"/>
                <a:ext cx="12526" cy="168155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3684270" y="4246323"/>
                <a:ext cx="5244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677871" y="3935721"/>
                <a:ext cx="6399" cy="31060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3992269" y="2846084"/>
              <a:ext cx="1740309" cy="922020"/>
            </a:xfrm>
            <a:prstGeom prst="rect">
              <a:avLst/>
            </a:prstGeom>
            <a:noFill/>
          </p:spPr>
          <p:txBody>
            <a:bodyPr wrap="square" rtlCol="0">
              <a:spAutoFit/>
            </a:bodyPr>
            <a:lstStyle/>
            <a:p>
              <a:r>
                <a:rPr lang="zh-CN" altLang="en-US" sz="5400" b="1" dirty="0">
                  <a:solidFill>
                    <a:srgbClr val="000000"/>
                  </a:solidFill>
                  <a:latin typeface="黑体" panose="02010609060101010101" pitchFamily="2" charset="-122"/>
                  <a:ea typeface="黑体" panose="02010609060101010101" pitchFamily="2" charset="-122"/>
                  <a:cs typeface="+mn-ea"/>
                  <a:sym typeface="+mn-lt"/>
                </a:rPr>
                <a:t>二</a:t>
              </a:r>
              <a:endParaRPr lang="zh-CN" altLang="en-US" sz="5400" b="1" dirty="0">
                <a:solidFill>
                  <a:srgbClr val="000000"/>
                </a:solidFill>
                <a:latin typeface="黑体" panose="02010609060101010101" pitchFamily="2" charset="-122"/>
                <a:ea typeface="黑体" panose="02010609060101010101" pitchFamily="2" charset="-122"/>
                <a:cs typeface="+mn-ea"/>
                <a:sym typeface="+mn-lt"/>
              </a:endParaRPr>
            </a:p>
          </p:txBody>
        </p:sp>
      </p:grpSp>
      <p:sp>
        <p:nvSpPr>
          <p:cNvPr id="5" name="TextBox 12"/>
          <p:cNvSpPr txBox="1"/>
          <p:nvPr/>
        </p:nvSpPr>
        <p:spPr>
          <a:xfrm flipH="1">
            <a:off x="2802193" y="3240200"/>
            <a:ext cx="6607277" cy="922020"/>
          </a:xfrm>
          <a:prstGeom prst="rect">
            <a:avLst/>
          </a:prstGeom>
          <a:noFill/>
        </p:spPr>
        <p:txBody>
          <a:bodyPr wrap="square" rtlCol="0">
            <a:spAutoFit/>
          </a:bodyPr>
          <a:lstStyle/>
          <a:p>
            <a:pPr algn="dist"/>
            <a:r>
              <a:rPr lang="zh-CN" altLang="en-US" sz="5400" b="1" dirty="0">
                <a:solidFill>
                  <a:srgbClr val="000000"/>
                </a:solidFill>
                <a:latin typeface="黑体" panose="02010609060101010101" pitchFamily="2" charset="-122"/>
                <a:ea typeface="黑体" panose="02010609060101010101" pitchFamily="2" charset="-122"/>
                <a:cs typeface="+mn-ea"/>
                <a:sym typeface="+mn-lt"/>
              </a:rPr>
              <a:t>科技成果评价方式</a:t>
            </a:r>
            <a:endParaRPr lang="zh-CN" altLang="en-US" sz="5400" b="1" dirty="0">
              <a:solidFill>
                <a:srgbClr val="000000"/>
              </a:solidFill>
              <a:latin typeface="黑体" panose="02010609060101010101" pitchFamily="2" charset="-122"/>
              <a:ea typeface="黑体" panose="02010609060101010101" pitchFamily="2" charset="-122"/>
              <a:cs typeface="+mn-ea"/>
              <a:sym typeface="+mn-lt"/>
            </a:endParaRP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31356" y="324576"/>
            <a:ext cx="2550108" cy="2540024"/>
          </a:xfrm>
          <a:prstGeom prst="rect">
            <a:avLst/>
          </a:prstGeom>
        </p:spPr>
      </p:pic>
      <p:sp>
        <p:nvSpPr>
          <p:cNvPr id="17" name="矩形 16"/>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328" y="-1"/>
            <a:ext cx="12185094" cy="6858001"/>
          </a:xfrm>
          <a:prstGeom prst="rect">
            <a:avLst/>
          </a:prstGeom>
        </p:spPr>
      </p:pic>
      <p:sp>
        <p:nvSpPr>
          <p:cNvPr id="3" name="矩形 2"/>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 name="直接连接符 3"/>
          <p:cNvCxnSpPr>
            <a:endCxn id="7" idx="6"/>
          </p:cNvCxnSpPr>
          <p:nvPr/>
        </p:nvCxnSpPr>
        <p:spPr>
          <a:xfrm flipV="1">
            <a:off x="2254250" y="1718945"/>
            <a:ext cx="6727825" cy="50165"/>
          </a:xfrm>
          <a:prstGeom prst="line">
            <a:avLst/>
          </a:prstGeom>
          <a:ln w="19050">
            <a:solidFill>
              <a:srgbClr val="C00000"/>
            </a:solidFill>
            <a:prstDash val="lgDashDot"/>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2607901" y="1657417"/>
            <a:ext cx="196569" cy="18893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6" name="椭圆 5"/>
          <p:cNvSpPr/>
          <p:nvPr/>
        </p:nvSpPr>
        <p:spPr>
          <a:xfrm>
            <a:off x="5576147" y="1649797"/>
            <a:ext cx="196569" cy="18893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7" name="椭圆 6"/>
          <p:cNvSpPr/>
          <p:nvPr/>
        </p:nvSpPr>
        <p:spPr>
          <a:xfrm>
            <a:off x="8785395" y="1624397"/>
            <a:ext cx="196569" cy="18893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0733" y="863709"/>
            <a:ext cx="1953984" cy="1776348"/>
          </a:xfrm>
          <a:prstGeom prst="rect">
            <a:avLst/>
          </a:prstGeom>
        </p:spPr>
      </p:pic>
      <p:sp>
        <p:nvSpPr>
          <p:cNvPr id="13" name="TextBox 12"/>
          <p:cNvSpPr txBox="1"/>
          <p:nvPr/>
        </p:nvSpPr>
        <p:spPr>
          <a:xfrm flipH="1">
            <a:off x="4056237" y="641125"/>
            <a:ext cx="4084320" cy="645160"/>
          </a:xfrm>
          <a:prstGeom prst="rect">
            <a:avLst/>
          </a:prstGeom>
          <a:noFill/>
        </p:spPr>
        <p:txBody>
          <a:bodyPr wrap="square" rtlCol="0">
            <a:spAutoFit/>
          </a:bodyPr>
          <a:p>
            <a:pPr algn="dist"/>
            <a:r>
              <a:rPr lang="zh-CN" altLang="en-US" sz="3600" b="1" dirty="0" smtClean="0">
                <a:solidFill>
                  <a:srgbClr val="000000"/>
                </a:solidFill>
                <a:latin typeface="黑体" panose="02010609060101010101" pitchFamily="2" charset="-122"/>
                <a:ea typeface="黑体" panose="02010609060101010101" pitchFamily="2" charset="-122"/>
                <a:cs typeface="+mn-ea"/>
                <a:sym typeface="+mn-lt"/>
              </a:rPr>
              <a:t>登记途径</a:t>
            </a:r>
            <a:endParaRPr lang="zh-CN" altLang="en-US" sz="3600" b="1" dirty="0" smtClean="0">
              <a:solidFill>
                <a:srgbClr val="000000"/>
              </a:solidFill>
              <a:latin typeface="黑体" panose="02010609060101010101" pitchFamily="2" charset="-122"/>
              <a:ea typeface="黑体" panose="02010609060101010101" pitchFamily="2" charset="-122"/>
              <a:cs typeface="+mn-ea"/>
              <a:sym typeface="+mn-lt"/>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31356" y="316956"/>
            <a:ext cx="2550108" cy="2540024"/>
          </a:xfrm>
          <a:prstGeom prst="rect">
            <a:avLst/>
          </a:prstGeom>
        </p:spPr>
      </p:pic>
      <p:sp>
        <p:nvSpPr>
          <p:cNvPr id="12" name="横卷形 11"/>
          <p:cNvSpPr/>
          <p:nvPr/>
        </p:nvSpPr>
        <p:spPr>
          <a:xfrm>
            <a:off x="1772920" y="3375025"/>
            <a:ext cx="1745615" cy="1406525"/>
          </a:xfrm>
          <a:prstGeom prst="horizontalScroll">
            <a:avLst/>
          </a:prstGeom>
          <a:blipFill rotWithShape="1">
            <a:blip r:embed="rId4"/>
            <a:tile tx="0" ty="0" sx="100000" sy="100000" flip="none" algn="tl"/>
          </a:blipFill>
          <a:ln>
            <a:solidFill>
              <a:schemeClr val="tx1">
                <a:lumMod val="50000"/>
                <a:lumOff val="50000"/>
              </a:schemeClr>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1783080" y="3709035"/>
            <a:ext cx="1725295" cy="737235"/>
          </a:xfrm>
          <a:prstGeom prst="rect">
            <a:avLst/>
          </a:prstGeom>
          <a:noFill/>
        </p:spPr>
        <p:txBody>
          <a:bodyPr wrap="square" rtlCol="0">
            <a:spAutoFit/>
          </a:bodyPr>
          <a:p>
            <a:pPr algn="ctr">
              <a:lnSpc>
                <a:spcPct val="150000"/>
              </a:lnSpc>
            </a:pPr>
            <a:r>
              <a:rPr lang="zh-CN" altLang="en-US" sz="2800" dirty="0">
                <a:solidFill>
                  <a:srgbClr val="000000"/>
                </a:solidFill>
                <a:latin typeface="黑体" panose="02010609060101010101" pitchFamily="2" charset="-122"/>
                <a:ea typeface="黑体" panose="02010609060101010101" pitchFamily="2" charset="-122"/>
                <a:cs typeface="+mn-ea"/>
                <a:sym typeface="+mn-lt"/>
              </a:rPr>
              <a:t>评  价</a:t>
            </a:r>
            <a:endParaRPr lang="zh-CN" altLang="en-US" sz="2800" dirty="0">
              <a:solidFill>
                <a:srgbClr val="000000"/>
              </a:solidFill>
              <a:latin typeface="黑体" panose="02010609060101010101" pitchFamily="2" charset="-122"/>
              <a:ea typeface="黑体" panose="02010609060101010101" pitchFamily="2" charset="-122"/>
              <a:cs typeface="+mn-ea"/>
              <a:sym typeface="+mn-lt"/>
            </a:endParaRPr>
          </a:p>
        </p:txBody>
      </p:sp>
      <p:sp>
        <p:nvSpPr>
          <p:cNvPr id="18" name="横卷形 17"/>
          <p:cNvSpPr/>
          <p:nvPr/>
        </p:nvSpPr>
        <p:spPr>
          <a:xfrm>
            <a:off x="8140700" y="3374390"/>
            <a:ext cx="1745615" cy="1406525"/>
          </a:xfrm>
          <a:prstGeom prst="horizontalScroll">
            <a:avLst/>
          </a:prstGeom>
          <a:blipFill rotWithShape="1">
            <a:blip r:embed="rId4"/>
            <a:tile tx="0" ty="0" sx="100000" sy="100000" flip="none" algn="tl"/>
          </a:blipFill>
          <a:ln>
            <a:solidFill>
              <a:schemeClr val="tx1">
                <a:lumMod val="50000"/>
                <a:lumOff val="50000"/>
              </a:schemeClr>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8200390" y="3709670"/>
            <a:ext cx="1734185" cy="737235"/>
          </a:xfrm>
          <a:prstGeom prst="rect">
            <a:avLst/>
          </a:prstGeom>
          <a:noFill/>
        </p:spPr>
        <p:txBody>
          <a:bodyPr wrap="square" rtlCol="0">
            <a:spAutoFit/>
          </a:bodyPr>
          <a:lstStyle/>
          <a:p>
            <a:pPr algn="ctr">
              <a:lnSpc>
                <a:spcPct val="150000"/>
              </a:lnSpc>
            </a:pPr>
            <a:r>
              <a:rPr lang="zh-CN" altLang="en-US" sz="2800" dirty="0">
                <a:solidFill>
                  <a:srgbClr val="000000"/>
                </a:solidFill>
                <a:latin typeface="黑体" panose="02010609060101010101" pitchFamily="2" charset="-122"/>
                <a:ea typeface="黑体" panose="02010609060101010101" pitchFamily="2" charset="-122"/>
                <a:cs typeface="+mn-ea"/>
                <a:sym typeface="+mn-lt"/>
              </a:rPr>
              <a:t>登  记</a:t>
            </a:r>
            <a:endParaRPr lang="zh-CN" altLang="en-US" sz="2800" dirty="0">
              <a:solidFill>
                <a:srgbClr val="000000"/>
              </a:solidFill>
              <a:latin typeface="黑体" panose="02010609060101010101" pitchFamily="2" charset="-122"/>
              <a:ea typeface="黑体" panose="02010609060101010101" pitchFamily="2" charset="-122"/>
              <a:cs typeface="+mn-ea"/>
              <a:sym typeface="+mn-lt"/>
            </a:endParaRPr>
          </a:p>
        </p:txBody>
      </p:sp>
      <p:sp>
        <p:nvSpPr>
          <p:cNvPr id="19" name="横卷形 18"/>
          <p:cNvSpPr/>
          <p:nvPr/>
        </p:nvSpPr>
        <p:spPr>
          <a:xfrm>
            <a:off x="4302125" y="2903220"/>
            <a:ext cx="3105150" cy="2349500"/>
          </a:xfrm>
          <a:prstGeom prst="horizontalScroll">
            <a:avLst/>
          </a:prstGeom>
          <a:blipFill rotWithShape="1">
            <a:blip r:embed="rId4"/>
            <a:tile tx="0" ty="0" sx="100000" sy="100000" flip="none" algn="tl"/>
          </a:blipFill>
          <a:ln>
            <a:solidFill>
              <a:schemeClr val="tx1">
                <a:lumMod val="50000"/>
                <a:lumOff val="50000"/>
              </a:schemeClr>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4602480" y="3201670"/>
            <a:ext cx="2804795" cy="1753235"/>
          </a:xfrm>
          <a:prstGeom prst="rect">
            <a:avLst/>
          </a:prstGeom>
          <a:noFill/>
        </p:spPr>
        <p:txBody>
          <a:bodyPr wrap="square" rtlCol="0">
            <a:spAutoFit/>
          </a:bodyPr>
          <a:lstStyle/>
          <a:p>
            <a:pPr algn="l">
              <a:lnSpc>
                <a:spcPct val="150000"/>
              </a:lnSpc>
            </a:pPr>
            <a:r>
              <a:rPr lang="zh-CN" altLang="en-US" b="1" dirty="0">
                <a:solidFill>
                  <a:srgbClr val="000000"/>
                </a:solidFill>
                <a:latin typeface="黑体" panose="02010609060101010101" pitchFamily="2" charset="-122"/>
                <a:ea typeface="黑体" panose="02010609060101010101" pitchFamily="2" charset="-122"/>
                <a:cs typeface="+mn-ea"/>
                <a:sym typeface="+mn-lt"/>
              </a:rPr>
              <a:t>自选</a:t>
            </a:r>
            <a:r>
              <a:rPr lang="zh-CN" altLang="en-US" dirty="0">
                <a:solidFill>
                  <a:srgbClr val="000000"/>
                </a:solidFill>
                <a:latin typeface="黑体" panose="02010609060101010101" pitchFamily="2" charset="-122"/>
                <a:ea typeface="黑体" panose="02010609060101010101" pitchFamily="2" charset="-122"/>
                <a:cs typeface="+mn-ea"/>
                <a:sym typeface="+mn-lt"/>
              </a:rPr>
              <a:t>项目、自治区</a:t>
            </a:r>
            <a:r>
              <a:rPr lang="zh-CN" altLang="en-US" b="1" dirty="0">
                <a:solidFill>
                  <a:srgbClr val="000000"/>
                </a:solidFill>
                <a:latin typeface="黑体" panose="02010609060101010101" pitchFamily="2" charset="-122"/>
                <a:ea typeface="黑体" panose="02010609060101010101" pitchFamily="2" charset="-122"/>
                <a:cs typeface="+mn-ea"/>
                <a:sym typeface="+mn-lt"/>
              </a:rPr>
              <a:t>各厅局</a:t>
            </a:r>
            <a:r>
              <a:rPr lang="zh-CN" altLang="en-US" dirty="0">
                <a:solidFill>
                  <a:srgbClr val="000000"/>
                </a:solidFill>
                <a:latin typeface="黑体" panose="02010609060101010101" pitchFamily="2" charset="-122"/>
                <a:ea typeface="黑体" panose="02010609060101010101" pitchFamily="2" charset="-122"/>
                <a:cs typeface="+mn-ea"/>
                <a:sym typeface="+mn-lt"/>
              </a:rPr>
              <a:t>计划项目、各市县有关部门下达的有研究、开发内容的各类项目</a:t>
            </a:r>
            <a:endParaRPr lang="zh-CN" altLang="en-US" dirty="0">
              <a:solidFill>
                <a:srgbClr val="000000"/>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5" presetClass="entr" presetSubtype="1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heckerboard(across)">
                                      <p:cBhvr>
                                        <p:cTn id="43" dur="500"/>
                                        <p:tgtEl>
                                          <p:spTgt spid="17"/>
                                        </p:tgtEl>
                                      </p:cBhvr>
                                    </p:animEffect>
                                  </p:childTnLst>
                                </p:cTn>
                              </p:par>
                              <p:par>
                                <p:cTn id="44" presetID="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par>
                                <p:cTn id="48" presetID="42" presetClass="entr" presetSubtype="0" fill="hold" grpId="2"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par>
                                <p:cTn id="53" presetID="53" presetClass="entr" presetSubtype="16"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par>
                                <p:cTn id="58" presetID="53" presetClass="entr" presetSubtype="16" fill="hold" grpId="1"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par>
                                <p:cTn id="63" presetID="53" presetClass="entr" presetSubtype="16" fill="hold" nodeType="with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 calcmode="lin" valueType="num">
                                      <p:cBhvr>
                                        <p:cTn id="65"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21">
                                            <p:txEl>
                                              <p:pRg st="0" end="0"/>
                                            </p:txEl>
                                          </p:spTgt>
                                        </p:tgtEl>
                                      </p:cBhvr>
                                    </p:animEffect>
                                  </p:childTnLst>
                                </p:cTn>
                              </p:par>
                              <p:par>
                                <p:cTn id="68" presetID="53" presetClass="entr" presetSubtype="16" fill="hold" nodeType="withEffect">
                                  <p:stCondLst>
                                    <p:cond delay="0"/>
                                  </p:stCondLst>
                                  <p:childTnLst>
                                    <p:set>
                                      <p:cBhvr>
                                        <p:cTn id="69" dur="1" fill="hold">
                                          <p:stCondLst>
                                            <p:cond delay="0"/>
                                          </p:stCondLst>
                                        </p:cTn>
                                        <p:tgtEl>
                                          <p:spTgt spid="22">
                                            <p:txEl>
                                              <p:pRg st="0" end="0"/>
                                            </p:txEl>
                                          </p:spTgt>
                                        </p:tgtEl>
                                        <p:attrNameLst>
                                          <p:attrName>style.visibility</p:attrName>
                                        </p:attrNameLst>
                                      </p:cBhvr>
                                      <p:to>
                                        <p:strVal val="visible"/>
                                      </p:to>
                                    </p:set>
                                    <p:anim calcmode="lin" valueType="num">
                                      <p:cBhvr>
                                        <p:cTn id="70"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22">
                                            <p:txEl>
                                              <p:pRg st="0" end="0"/>
                                            </p:txEl>
                                          </p:spTgt>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Effect transition="in" filter="fade">
                                      <p:cBhvr>
                                        <p:cTn id="77" dur="500"/>
                                        <p:tgtEl>
                                          <p:spTgt spid="12"/>
                                        </p:tgtEl>
                                      </p:cBhvr>
                                    </p:animEffect>
                                  </p:childTnLst>
                                </p:cTn>
                              </p:par>
                              <p:par>
                                <p:cTn id="78" presetID="53" presetClass="entr" presetSubtype="16" fill="hold" grpId="1" nodeType="withEffect">
                                  <p:stCondLst>
                                    <p:cond delay="0"/>
                                  </p:stCondLst>
                                  <p:childTnLst>
                                    <p:set>
                                      <p:cBhvr>
                                        <p:cTn id="79" dur="1" fill="hold">
                                          <p:stCondLst>
                                            <p:cond delay="0"/>
                                          </p:stCondLst>
                                        </p:cTn>
                                        <p:tgtEl>
                                          <p:spTgt spid="21">
                                            <p:txEl>
                                              <p:pRg st="0" end="0"/>
                                            </p:txEl>
                                          </p:spTgt>
                                        </p:tgtEl>
                                        <p:attrNameLst>
                                          <p:attrName>style.visibility</p:attrName>
                                        </p:attrNameLst>
                                      </p:cBhvr>
                                      <p:to>
                                        <p:strVal val="visible"/>
                                      </p:to>
                                    </p:set>
                                    <p:anim calcmode="lin" valueType="num">
                                      <p:cBhvr>
                                        <p:cTn id="8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21">
                                            <p:txEl>
                                              <p:pRg st="0" end="0"/>
                                            </p:txEl>
                                          </p:spTgt>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animEffect transition="in" filter="fade">
                                      <p:cBhvr>
                                        <p:cTn id="87" dur="500"/>
                                        <p:tgtEl>
                                          <p:spTgt spid="19"/>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21" grpId="0"/>
      <p:bldP spid="22" grpId="0"/>
      <p:bldP spid="13" grpId="0"/>
      <p:bldP spid="15" grpId="0"/>
      <p:bldP spid="13" grpId="1"/>
      <p:bldP spid="13" grpId="2"/>
      <p:bldP spid="15" grpId="1"/>
      <p:bldP spid="12" grpId="0" animBg="1"/>
      <p:bldP spid="21" grpId="1" bldLvl="0" build="allAtOnce"/>
      <p:bldP spid="19"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328" y="-1"/>
            <a:ext cx="12185094" cy="6858001"/>
          </a:xfrm>
          <a:prstGeom prst="rect">
            <a:avLst/>
          </a:prstGeom>
        </p:spPr>
      </p:pic>
      <p:sp>
        <p:nvSpPr>
          <p:cNvPr id="3" name="矩形 2"/>
          <p:cNvSpPr/>
          <p:nvPr/>
        </p:nvSpPr>
        <p:spPr>
          <a:xfrm>
            <a:off x="281354" y="267286"/>
            <a:ext cx="11633981" cy="6344529"/>
          </a:xfrm>
          <a:prstGeom prst="rect">
            <a:avLst/>
          </a:prstGeom>
          <a:noFill/>
          <a:ln w="1016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 name="直接连接符 3"/>
          <p:cNvCxnSpPr>
            <a:endCxn id="7" idx="6"/>
          </p:cNvCxnSpPr>
          <p:nvPr/>
        </p:nvCxnSpPr>
        <p:spPr>
          <a:xfrm flipV="1">
            <a:off x="2254250" y="1718945"/>
            <a:ext cx="6727825" cy="50165"/>
          </a:xfrm>
          <a:prstGeom prst="line">
            <a:avLst/>
          </a:prstGeom>
          <a:ln w="19050">
            <a:solidFill>
              <a:srgbClr val="C00000"/>
            </a:solidFill>
            <a:prstDash val="lgDashDot"/>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2607901" y="1657417"/>
            <a:ext cx="196569" cy="18893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6" name="椭圆 5"/>
          <p:cNvSpPr/>
          <p:nvPr/>
        </p:nvSpPr>
        <p:spPr>
          <a:xfrm>
            <a:off x="5576147" y="1649797"/>
            <a:ext cx="196569" cy="18893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7" name="椭圆 6"/>
          <p:cNvSpPr/>
          <p:nvPr/>
        </p:nvSpPr>
        <p:spPr>
          <a:xfrm>
            <a:off x="8785395" y="1624397"/>
            <a:ext cx="196569" cy="18893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0733" y="863709"/>
            <a:ext cx="1953984" cy="1776348"/>
          </a:xfrm>
          <a:prstGeom prst="rect">
            <a:avLst/>
          </a:prstGeom>
        </p:spPr>
      </p:pic>
      <p:sp>
        <p:nvSpPr>
          <p:cNvPr id="13" name="TextBox 12"/>
          <p:cNvSpPr txBox="1"/>
          <p:nvPr/>
        </p:nvSpPr>
        <p:spPr>
          <a:xfrm flipH="1">
            <a:off x="4056237" y="641125"/>
            <a:ext cx="4084320" cy="645160"/>
          </a:xfrm>
          <a:prstGeom prst="rect">
            <a:avLst/>
          </a:prstGeom>
          <a:noFill/>
        </p:spPr>
        <p:txBody>
          <a:bodyPr wrap="square" rtlCol="0">
            <a:spAutoFit/>
          </a:bodyPr>
          <a:p>
            <a:pPr algn="dist"/>
            <a:r>
              <a:rPr lang="zh-CN" altLang="en-US" sz="3600" b="1" dirty="0" smtClean="0">
                <a:solidFill>
                  <a:srgbClr val="000000"/>
                </a:solidFill>
                <a:latin typeface="黑体" panose="02010609060101010101" pitchFamily="2" charset="-122"/>
                <a:ea typeface="黑体" panose="02010609060101010101" pitchFamily="2" charset="-122"/>
                <a:cs typeface="+mn-ea"/>
                <a:sym typeface="+mn-lt"/>
              </a:rPr>
              <a:t>登记途径</a:t>
            </a:r>
            <a:endParaRPr lang="zh-CN" altLang="en-US" sz="3600" b="1" dirty="0" smtClean="0">
              <a:solidFill>
                <a:srgbClr val="000000"/>
              </a:solidFill>
              <a:latin typeface="黑体" panose="02010609060101010101" pitchFamily="2" charset="-122"/>
              <a:ea typeface="黑体" panose="02010609060101010101" pitchFamily="2" charset="-122"/>
              <a:cs typeface="+mn-ea"/>
              <a:sym typeface="+mn-lt"/>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31356" y="316956"/>
            <a:ext cx="2550108" cy="2540024"/>
          </a:xfrm>
          <a:prstGeom prst="rect">
            <a:avLst/>
          </a:prstGeom>
        </p:spPr>
      </p:pic>
      <p:sp>
        <p:nvSpPr>
          <p:cNvPr id="12" name="横卷形 11"/>
          <p:cNvSpPr/>
          <p:nvPr/>
        </p:nvSpPr>
        <p:spPr>
          <a:xfrm>
            <a:off x="1772920" y="3375025"/>
            <a:ext cx="1745615" cy="1406525"/>
          </a:xfrm>
          <a:prstGeom prst="horizontalScroll">
            <a:avLst/>
          </a:prstGeom>
          <a:blipFill rotWithShape="1">
            <a:blip r:embed="rId4"/>
            <a:tile tx="0" ty="0" sx="100000" sy="100000" flip="none" algn="tl"/>
          </a:blipFill>
          <a:ln>
            <a:solidFill>
              <a:schemeClr val="tx1">
                <a:lumMod val="50000"/>
                <a:lumOff val="50000"/>
              </a:schemeClr>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1783080" y="3709035"/>
            <a:ext cx="1725295" cy="737235"/>
          </a:xfrm>
          <a:prstGeom prst="rect">
            <a:avLst/>
          </a:prstGeom>
          <a:noFill/>
        </p:spPr>
        <p:txBody>
          <a:bodyPr wrap="square" rtlCol="0">
            <a:spAutoFit/>
          </a:bodyPr>
          <a:p>
            <a:pPr algn="ctr">
              <a:lnSpc>
                <a:spcPct val="150000"/>
              </a:lnSpc>
            </a:pPr>
            <a:r>
              <a:rPr lang="zh-CN" altLang="en-US" sz="2800" dirty="0">
                <a:solidFill>
                  <a:srgbClr val="000000"/>
                </a:solidFill>
                <a:latin typeface="黑体" panose="02010609060101010101" pitchFamily="2" charset="-122"/>
                <a:ea typeface="黑体" panose="02010609060101010101" pitchFamily="2" charset="-122"/>
                <a:cs typeface="+mn-ea"/>
                <a:sym typeface="+mn-lt"/>
              </a:rPr>
              <a:t>验  收</a:t>
            </a:r>
            <a:endParaRPr lang="zh-CN" altLang="en-US" sz="2800" dirty="0">
              <a:solidFill>
                <a:srgbClr val="000000"/>
              </a:solidFill>
              <a:latin typeface="黑体" panose="02010609060101010101" pitchFamily="2" charset="-122"/>
              <a:ea typeface="黑体" panose="02010609060101010101" pitchFamily="2" charset="-122"/>
              <a:cs typeface="+mn-ea"/>
              <a:sym typeface="+mn-lt"/>
            </a:endParaRPr>
          </a:p>
        </p:txBody>
      </p:sp>
      <p:sp>
        <p:nvSpPr>
          <p:cNvPr id="18" name="横卷形 17"/>
          <p:cNvSpPr/>
          <p:nvPr/>
        </p:nvSpPr>
        <p:spPr>
          <a:xfrm>
            <a:off x="8140700" y="3374390"/>
            <a:ext cx="1745615" cy="1406525"/>
          </a:xfrm>
          <a:prstGeom prst="horizontalScroll">
            <a:avLst/>
          </a:prstGeom>
          <a:blipFill rotWithShape="1">
            <a:blip r:embed="rId4"/>
            <a:tile tx="0" ty="0" sx="100000" sy="100000" flip="none" algn="tl"/>
          </a:blipFill>
          <a:ln>
            <a:solidFill>
              <a:schemeClr val="tx1">
                <a:lumMod val="50000"/>
                <a:lumOff val="50000"/>
              </a:schemeClr>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8200390" y="3709670"/>
            <a:ext cx="1734185" cy="737235"/>
          </a:xfrm>
          <a:prstGeom prst="rect">
            <a:avLst/>
          </a:prstGeom>
          <a:noFill/>
        </p:spPr>
        <p:txBody>
          <a:bodyPr wrap="square" rtlCol="0">
            <a:spAutoFit/>
          </a:bodyPr>
          <a:lstStyle/>
          <a:p>
            <a:pPr algn="ctr">
              <a:lnSpc>
                <a:spcPct val="150000"/>
              </a:lnSpc>
            </a:pPr>
            <a:r>
              <a:rPr lang="zh-CN" altLang="en-US" sz="2800" dirty="0">
                <a:solidFill>
                  <a:srgbClr val="000000"/>
                </a:solidFill>
                <a:latin typeface="黑体" panose="02010609060101010101" pitchFamily="2" charset="-122"/>
                <a:ea typeface="黑体" panose="02010609060101010101" pitchFamily="2" charset="-122"/>
                <a:cs typeface="+mn-ea"/>
                <a:sym typeface="+mn-lt"/>
              </a:rPr>
              <a:t>登  记</a:t>
            </a:r>
            <a:endParaRPr lang="zh-CN" altLang="en-US" sz="2800" dirty="0">
              <a:solidFill>
                <a:srgbClr val="000000"/>
              </a:solidFill>
              <a:latin typeface="黑体" panose="02010609060101010101" pitchFamily="2" charset="-122"/>
              <a:ea typeface="黑体" panose="02010609060101010101" pitchFamily="2" charset="-122"/>
              <a:cs typeface="+mn-ea"/>
              <a:sym typeface="+mn-lt"/>
            </a:endParaRPr>
          </a:p>
        </p:txBody>
      </p:sp>
      <p:sp>
        <p:nvSpPr>
          <p:cNvPr id="19" name="横卷形 18"/>
          <p:cNvSpPr/>
          <p:nvPr/>
        </p:nvSpPr>
        <p:spPr>
          <a:xfrm>
            <a:off x="4302125" y="2903220"/>
            <a:ext cx="3105150" cy="2349500"/>
          </a:xfrm>
          <a:prstGeom prst="horizontalScroll">
            <a:avLst/>
          </a:prstGeom>
          <a:blipFill rotWithShape="1">
            <a:blip r:embed="rId4"/>
            <a:tile tx="0" ty="0" sx="100000" sy="100000" flip="none" algn="tl"/>
          </a:blipFill>
          <a:ln>
            <a:solidFill>
              <a:schemeClr val="tx1">
                <a:lumMod val="50000"/>
                <a:lumOff val="50000"/>
              </a:schemeClr>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4563110" y="3617595"/>
            <a:ext cx="2844165" cy="1014730"/>
          </a:xfrm>
          <a:prstGeom prst="rect">
            <a:avLst/>
          </a:prstGeom>
          <a:noFill/>
        </p:spPr>
        <p:txBody>
          <a:bodyPr wrap="square" rtlCol="0">
            <a:spAutoFit/>
          </a:bodyPr>
          <a:lstStyle/>
          <a:p>
            <a:pPr algn="l">
              <a:lnSpc>
                <a:spcPct val="150000"/>
              </a:lnSpc>
            </a:pPr>
            <a:r>
              <a:rPr lang="zh-CN" altLang="en-US" sz="2000" dirty="0">
                <a:solidFill>
                  <a:srgbClr val="000000"/>
                </a:solidFill>
                <a:latin typeface="黑体" panose="02010609060101010101" pitchFamily="2" charset="-122"/>
                <a:ea typeface="黑体" panose="02010609060101010101" pitchFamily="2" charset="-122"/>
                <a:cs typeface="+mn-ea"/>
                <a:sym typeface="+mn-lt"/>
              </a:rPr>
              <a:t>列入国家、自治区各类</a:t>
            </a:r>
            <a:r>
              <a:rPr lang="zh-CN" altLang="en-US" sz="2000" b="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sym typeface="+mn-lt"/>
              </a:rPr>
              <a:t>科技</a:t>
            </a:r>
            <a:r>
              <a:rPr lang="zh-CN" altLang="en-US" sz="2000" dirty="0">
                <a:solidFill>
                  <a:srgbClr val="000000"/>
                </a:solidFill>
                <a:latin typeface="黑体" panose="02010609060101010101" pitchFamily="2" charset="-122"/>
                <a:ea typeface="黑体" panose="02010609060101010101" pitchFamily="2" charset="-122"/>
                <a:cs typeface="+mn-ea"/>
                <a:sym typeface="+mn-lt"/>
              </a:rPr>
              <a:t>计划项目（含专项）</a:t>
            </a:r>
            <a:endParaRPr lang="zh-CN" altLang="en-US" sz="2000" b="1" dirty="0">
              <a:solidFill>
                <a:srgbClr val="000000"/>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5" presetClass="entr" presetSubtype="1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heckerboard(across)">
                                      <p:cBhvr>
                                        <p:cTn id="43" dur="500"/>
                                        <p:tgtEl>
                                          <p:spTgt spid="17"/>
                                        </p:tgtEl>
                                      </p:cBhvr>
                                    </p:animEffect>
                                  </p:childTnLst>
                                </p:cTn>
                              </p:par>
                              <p:par>
                                <p:cTn id="44" presetID="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par>
                                <p:cTn id="48" presetID="42" presetClass="entr" presetSubtype="0" fill="hold" grpId="2"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par>
                                <p:cTn id="53" presetID="53" presetClass="entr" presetSubtype="16"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par>
                                <p:cTn id="58" presetID="53" presetClass="entr" presetSubtype="16" fill="hold" grpId="1"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par>
                                <p:cTn id="63" presetID="53" presetClass="entr" presetSubtype="16" fill="hold" nodeType="with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 calcmode="lin" valueType="num">
                                      <p:cBhvr>
                                        <p:cTn id="65"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21">
                                            <p:txEl>
                                              <p:pRg st="0" end="0"/>
                                            </p:txEl>
                                          </p:spTgt>
                                        </p:tgtEl>
                                      </p:cBhvr>
                                    </p:animEffect>
                                  </p:childTnLst>
                                </p:cTn>
                              </p:par>
                              <p:par>
                                <p:cTn id="68" presetID="53" presetClass="entr" presetSubtype="16" fill="hold" nodeType="withEffect">
                                  <p:stCondLst>
                                    <p:cond delay="0"/>
                                  </p:stCondLst>
                                  <p:childTnLst>
                                    <p:set>
                                      <p:cBhvr>
                                        <p:cTn id="69" dur="1" fill="hold">
                                          <p:stCondLst>
                                            <p:cond delay="0"/>
                                          </p:stCondLst>
                                        </p:cTn>
                                        <p:tgtEl>
                                          <p:spTgt spid="22">
                                            <p:txEl>
                                              <p:pRg st="0" end="0"/>
                                            </p:txEl>
                                          </p:spTgt>
                                        </p:tgtEl>
                                        <p:attrNameLst>
                                          <p:attrName>style.visibility</p:attrName>
                                        </p:attrNameLst>
                                      </p:cBhvr>
                                      <p:to>
                                        <p:strVal val="visible"/>
                                      </p:to>
                                    </p:set>
                                    <p:anim calcmode="lin" valueType="num">
                                      <p:cBhvr>
                                        <p:cTn id="70"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22">
                                            <p:txEl>
                                              <p:pRg st="0" end="0"/>
                                            </p:txEl>
                                          </p:spTgt>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Effect transition="in" filter="fade">
                                      <p:cBhvr>
                                        <p:cTn id="77" dur="500"/>
                                        <p:tgtEl>
                                          <p:spTgt spid="12"/>
                                        </p:tgtEl>
                                      </p:cBhvr>
                                    </p:animEffect>
                                  </p:childTnLst>
                                </p:cTn>
                              </p:par>
                              <p:par>
                                <p:cTn id="78" presetID="53" presetClass="entr" presetSubtype="16" fill="hold" grpId="1" nodeType="withEffect">
                                  <p:stCondLst>
                                    <p:cond delay="0"/>
                                  </p:stCondLst>
                                  <p:childTnLst>
                                    <p:set>
                                      <p:cBhvr>
                                        <p:cTn id="79" dur="1" fill="hold">
                                          <p:stCondLst>
                                            <p:cond delay="0"/>
                                          </p:stCondLst>
                                        </p:cTn>
                                        <p:tgtEl>
                                          <p:spTgt spid="21">
                                            <p:txEl>
                                              <p:pRg st="0" end="0"/>
                                            </p:txEl>
                                          </p:spTgt>
                                        </p:tgtEl>
                                        <p:attrNameLst>
                                          <p:attrName>style.visibility</p:attrName>
                                        </p:attrNameLst>
                                      </p:cBhvr>
                                      <p:to>
                                        <p:strVal val="visible"/>
                                      </p:to>
                                    </p:set>
                                    <p:anim calcmode="lin" valueType="num">
                                      <p:cBhvr>
                                        <p:cTn id="8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21">
                                            <p:txEl>
                                              <p:pRg st="0" end="0"/>
                                            </p:txEl>
                                          </p:spTgt>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animEffect transition="in" filter="fade">
                                      <p:cBhvr>
                                        <p:cTn id="87" dur="500"/>
                                        <p:tgtEl>
                                          <p:spTgt spid="19"/>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21" grpId="0"/>
      <p:bldP spid="22" grpId="0"/>
      <p:bldP spid="13" grpId="0"/>
      <p:bldP spid="15" grpId="0"/>
      <p:bldP spid="13" grpId="1"/>
      <p:bldP spid="13" grpId="2"/>
      <p:bldP spid="15" grpId="1"/>
      <p:bldP spid="12" grpId="0" bldLvl="0" animBg="1"/>
      <p:bldP spid="21" grpId="1" bldLvl="0" build="allAtOnce"/>
      <p:bldP spid="19" grpId="0" bldLvl="0" animBg="1"/>
      <p:bldP spid="18"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Calibri Light"/>
        <a:ea typeface="楷体"/>
        <a:cs typeface=""/>
      </a:majorFont>
      <a:minorFont>
        <a:latin typeface="Calibri Light"/>
        <a:ea typeface="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3183</Words>
  <Application>WPS 演示</Application>
  <PresentationFormat>自定义</PresentationFormat>
  <Paragraphs>263</Paragraphs>
  <Slides>34</Slides>
  <Notes>18</Notes>
  <HiddenSlides>1</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34</vt:i4>
      </vt:variant>
    </vt:vector>
  </HeadingPairs>
  <TitlesOfParts>
    <vt:vector size="46" baseType="lpstr">
      <vt:lpstr>Arial</vt:lpstr>
      <vt:lpstr>宋体</vt:lpstr>
      <vt:lpstr>Wingdings</vt:lpstr>
      <vt:lpstr>黑体</vt:lpstr>
      <vt:lpstr>Wingdings</vt:lpstr>
      <vt:lpstr>Times New Roman</vt:lpstr>
      <vt:lpstr>微软雅黑</vt:lpstr>
      <vt:lpstr>Arial Unicode MS</vt:lpstr>
      <vt:lpstr>楷体</vt:lpstr>
      <vt:lpstr>Calibri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洁</cp:lastModifiedBy>
  <cp:revision>297</cp:revision>
  <dcterms:created xsi:type="dcterms:W3CDTF">2017-07-30T08:39:00Z</dcterms:created>
  <dcterms:modified xsi:type="dcterms:W3CDTF">2019-10-23T01:28:27Z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2052-11.1.0.9031</vt:lpwstr>
  </property>
</Properties>
</file>